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0"/>
  </p:notesMasterIdLst>
  <p:sldIdLst>
    <p:sldId id="256" r:id="rId2"/>
    <p:sldId id="284" r:id="rId3"/>
    <p:sldId id="264" r:id="rId4"/>
    <p:sldId id="377" r:id="rId5"/>
    <p:sldId id="373" r:id="rId6"/>
    <p:sldId id="383" r:id="rId7"/>
    <p:sldId id="369" r:id="rId8"/>
    <p:sldId id="371" r:id="rId9"/>
    <p:sldId id="379" r:id="rId10"/>
    <p:sldId id="378" r:id="rId11"/>
    <p:sldId id="265" r:id="rId12"/>
    <p:sldId id="356" r:id="rId13"/>
    <p:sldId id="354" r:id="rId14"/>
    <p:sldId id="364" r:id="rId15"/>
    <p:sldId id="266" r:id="rId16"/>
    <p:sldId id="268" r:id="rId17"/>
    <p:sldId id="267" r:id="rId18"/>
    <p:sldId id="276" r:id="rId19"/>
    <p:sldId id="355" r:id="rId20"/>
    <p:sldId id="285" r:id="rId21"/>
    <p:sldId id="277" r:id="rId22"/>
    <p:sldId id="278" r:id="rId23"/>
    <p:sldId id="279" r:id="rId24"/>
    <p:sldId id="280" r:id="rId25"/>
    <p:sldId id="281" r:id="rId26"/>
    <p:sldId id="282" r:id="rId27"/>
    <p:sldId id="286" r:id="rId28"/>
    <p:sldId id="384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104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55D94C-40BA-E64F-A608-90EE877CFAA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627E4-7965-AD42-9D52-B3BCF39E7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097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>
            <a:extLst>
              <a:ext uri="{FF2B5EF4-FFF2-40B4-BE49-F238E27FC236}">
                <a16:creationId xmlns:a16="http://schemas.microsoft.com/office/drawing/2014/main" id="{36D86354-C5D9-3143-AEAD-B8DE8B946D6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/>
          </a:extLst>
        </p:spPr>
      </p:sp>
      <p:sp>
        <p:nvSpPr>
          <p:cNvPr id="35842" name="Notes Placeholder 2">
            <a:extLst>
              <a:ext uri="{FF2B5EF4-FFF2-40B4-BE49-F238E27FC236}">
                <a16:creationId xmlns:a16="http://schemas.microsoft.com/office/drawing/2014/main" id="{0127C776-0FA1-DB4B-975F-7DD1101212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  <a:defRPr/>
            </a:pPr>
            <a:endParaRPr lang="en-AU">
              <a:latin typeface="Calibri" charset="0"/>
              <a:ea typeface="ＭＳ Ｐゴシック" charset="0"/>
              <a:cs typeface="Arial" charset="0"/>
            </a:endParaRPr>
          </a:p>
        </p:txBody>
      </p:sp>
      <p:sp>
        <p:nvSpPr>
          <p:cNvPr id="35843" name="Slide Number Placeholder 3">
            <a:extLst>
              <a:ext uri="{FF2B5EF4-FFF2-40B4-BE49-F238E27FC236}">
                <a16:creationId xmlns:a16="http://schemas.microsoft.com/office/drawing/2014/main" id="{AFD57316-AB9A-9549-8C48-C4A22361A6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4AEB57C7-4051-4AEC-9C6C-4ADEA5C7425B}" type="slidenum">
              <a:rPr lang="en-AU" altLang="en-US" smtClean="0">
                <a:cs typeface="Arial" panose="020B0604020202020204" pitchFamily="34" charset="0"/>
              </a:rPr>
              <a:pPr eaLnBrk="1" hangingPunct="1">
                <a:spcBef>
                  <a:spcPct val="0"/>
                </a:spcBef>
                <a:defRPr/>
              </a:pPr>
              <a:t>4</a:t>
            </a:fld>
            <a:endParaRPr lang="en-AU" altLang="en-US"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01CB9446-ED9C-DA41-AEAA-3FF59DA0E3D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/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F058502B-65AB-434B-B704-88627FF2A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  <a:defRPr/>
            </a:pPr>
            <a:endParaRPr lang="en-AU">
              <a:latin typeface="Calibri" charset="0"/>
              <a:ea typeface="ＭＳ Ｐゴシック" charset="0"/>
              <a:cs typeface="Arial" charset="0"/>
            </a:endParaRP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0592815D-9922-C04D-B193-BB58A291D1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5EE7E225-2F47-49B1-ABC0-2E3820628999}" type="slidenum">
              <a:rPr lang="en-AU" altLang="en-US" smtClean="0">
                <a:cs typeface="Arial" panose="020B0604020202020204" pitchFamily="34" charset="0"/>
              </a:rPr>
              <a:pPr eaLnBrk="1" hangingPunct="1">
                <a:spcBef>
                  <a:spcPct val="0"/>
                </a:spcBef>
                <a:defRPr/>
              </a:pPr>
              <a:t>6</a:t>
            </a:fld>
            <a:endParaRPr lang="en-AU" altLang="en-US"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C3EFE5-AD8C-BA42-9772-EDA067C3E3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D01634-E2AC-D144-BA31-A3FF6DF01E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7ED81-DA51-A345-80AF-6DE43AFA3D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561DFDC-0670-4E1B-9817-C79BCFC9767D}" type="slidenum">
              <a:rPr lang="en-AU" altLang="en-US"/>
              <a:pPr>
                <a:defRPr/>
              </a:pPr>
              <a:t>7</a:t>
            </a:fld>
            <a:endParaRPr lang="en-AU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0627E4-7965-AD42-9D52-B3BCF39E7D8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43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0627E4-7965-AD42-9D52-B3BCF39E7D8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43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31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843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17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928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65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672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06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219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1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28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3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8F272-9447-E64F-AC86-391DDE0097CD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A4C29-A27D-9543-BD96-FF91D2973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ritingcenter.gmu.edu/guides/how-to-write-a-research-questio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bguides.anu.edu.au/evaluating-source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nu.edu.au/students/academic-skills/study-skills/reading-strategie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ritingcenter.gmu.edu/guides/how-to-write-a-research-questio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760" y="1992813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sz="4900" b="1" dirty="0">
                <a:solidFill>
                  <a:srgbClr val="0070C0"/>
                </a:solidFill>
                <a:latin typeface="Comic Sans MS" panose="030F0702030302020204" pitchFamily="66" charset="0"/>
              </a:rPr>
              <a:t>BIOL 8700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Writing your Literature Review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and</a:t>
            </a:r>
            <a:br>
              <a:rPr lang="en-US" b="1" dirty="0"/>
            </a:br>
            <a:r>
              <a:rPr lang="en-US" b="1" dirty="0"/>
              <a:t> </a:t>
            </a:r>
            <a:br>
              <a:rPr lang="en-US" b="1" dirty="0"/>
            </a:br>
            <a:r>
              <a:rPr lang="en-US" b="1" dirty="0"/>
              <a:t>Presenting your Journal Club Paper</a:t>
            </a:r>
            <a:br>
              <a:rPr lang="en-US" b="1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12285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4C5088F-7306-ED4F-9C31-F51377C3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663" y="115888"/>
            <a:ext cx="6423025" cy="808037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Writing a Research Question</a:t>
            </a:r>
          </a:p>
        </p:txBody>
      </p:sp>
      <p:sp>
        <p:nvSpPr>
          <p:cNvPr id="65538" name="Content Placeholder 2">
            <a:extLst>
              <a:ext uri="{FF2B5EF4-FFF2-40B4-BE49-F238E27FC236}">
                <a16:creationId xmlns:a16="http://schemas.microsoft.com/office/drawing/2014/main" id="{63377AAB-AFA3-454E-BF6F-6FFCDF0FF5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22313" y="1196975"/>
            <a:ext cx="7705725" cy="4614863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AU" altLang="en-US" sz="2600" i="1"/>
              <a:t>What is the effect on the environment from global warming?</a:t>
            </a:r>
            <a:br>
              <a:rPr lang="en-AU" altLang="en-US" sz="2600"/>
            </a:br>
            <a:endParaRPr lang="en-AU" altLang="en-US" sz="2600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r>
              <a:rPr lang="en-AU" altLang="en-US" sz="2600" i="1"/>
              <a:t>What is the most significant effect of glacial melting on the lives of penguins in Antarctica?</a:t>
            </a:r>
            <a:endParaRPr lang="en-US" altLang="en-US" sz="260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972DE72D-4785-1642-BEE4-0C1401113E24}"/>
              </a:ext>
            </a:extLst>
          </p:cNvPr>
          <p:cNvSpPr/>
          <p:nvPr/>
        </p:nvSpPr>
        <p:spPr>
          <a:xfrm rot="5400000">
            <a:off x="3921125" y="2751138"/>
            <a:ext cx="1308100" cy="64770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65540" name="TextBox 7">
            <a:extLst>
              <a:ext uri="{FF2B5EF4-FFF2-40B4-BE49-F238E27FC236}">
                <a16:creationId xmlns:a16="http://schemas.microsoft.com/office/drawing/2014/main" id="{6B99D8FF-EC03-4920-AFC0-8B84E642C8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238" y="6581775"/>
            <a:ext cx="86518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/>
              <a:t>Source: The Writing Centre, George Mason University </a:t>
            </a:r>
            <a:r>
              <a:rPr lang="en-AU" altLang="en-US" sz="1200">
                <a:hlinkClick r:id="rId2"/>
              </a:rPr>
              <a:t>https://writingcenter.gmu.edu/guides/how-to-write-a-research-question</a:t>
            </a:r>
            <a:endParaRPr lang="en-US" altLang="en-US"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04964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How do I start?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" y="1789681"/>
            <a:ext cx="82296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Identify the scope </a:t>
            </a:r>
            <a:r>
              <a:rPr lang="en-US" dirty="0"/>
              <a:t>of your study</a:t>
            </a:r>
          </a:p>
          <a:p>
            <a:pPr lvl="1"/>
            <a:r>
              <a:rPr lang="en-US" dirty="0"/>
              <a:t>Conceptual framework</a:t>
            </a:r>
          </a:p>
          <a:p>
            <a:pPr lvl="1"/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Identify key info/concepts </a:t>
            </a:r>
            <a:r>
              <a:rPr lang="en-US" dirty="0"/>
              <a:t>for introduction</a:t>
            </a:r>
          </a:p>
          <a:p>
            <a:pPr lvl="1"/>
            <a:r>
              <a:rPr lang="en-US" dirty="0"/>
              <a:t>Make a list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Start with most recent </a:t>
            </a:r>
            <a:r>
              <a:rPr lang="en-US" dirty="0"/>
              <a:t>and most relevant papers  --&gt; work backwards</a:t>
            </a:r>
          </a:p>
          <a:p>
            <a:pPr lvl="1"/>
            <a:r>
              <a:rPr lang="en-US" dirty="0"/>
              <a:t>Your thinking: </a:t>
            </a:r>
            <a:r>
              <a:rPr lang="en-US" i="1" dirty="0">
                <a:solidFill>
                  <a:srgbClr val="FF0000"/>
                </a:solidFill>
              </a:rPr>
              <a:t>narrow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to </a:t>
            </a:r>
            <a:r>
              <a:rPr lang="en-US" i="1" dirty="0">
                <a:solidFill>
                  <a:srgbClr val="0070C0"/>
                </a:solidFill>
              </a:rPr>
              <a:t>broad </a:t>
            </a:r>
            <a:r>
              <a:rPr lang="en-US" dirty="0"/>
              <a:t>focus</a:t>
            </a:r>
            <a:endParaRPr lang="en-US" i="1" dirty="0"/>
          </a:p>
          <a:p>
            <a:pPr lvl="1"/>
            <a:r>
              <a:rPr lang="en-US" dirty="0"/>
              <a:t>Your writing: </a:t>
            </a:r>
            <a:r>
              <a:rPr lang="en-US" i="1" dirty="0">
                <a:solidFill>
                  <a:srgbClr val="0070C0"/>
                </a:solidFill>
              </a:rPr>
              <a:t>broad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to </a:t>
            </a:r>
            <a:r>
              <a:rPr lang="en-US" i="1" dirty="0">
                <a:solidFill>
                  <a:srgbClr val="FF0000"/>
                </a:solidFill>
              </a:rPr>
              <a:t>narrow </a:t>
            </a:r>
            <a:r>
              <a:rPr lang="en-US" dirty="0"/>
              <a:t>focus</a:t>
            </a:r>
            <a:endParaRPr lang="en-US" i="1" dirty="0">
              <a:solidFill>
                <a:srgbClr val="FF0000"/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822DEB2-48B7-4E8A-84BD-8BB30877FD21}"/>
              </a:ext>
            </a:extLst>
          </p:cNvPr>
          <p:cNvSpPr txBox="1">
            <a:spLocks/>
          </p:cNvSpPr>
          <p:nvPr/>
        </p:nvSpPr>
        <p:spPr>
          <a:xfrm>
            <a:off x="457200" y="-34512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>
                <a:solidFill>
                  <a:schemeClr val="accent4">
                    <a:lumMod val="75000"/>
                  </a:schemeClr>
                </a:solidFill>
              </a:rPr>
              <a:t>Literature Review  </a:t>
            </a:r>
          </a:p>
        </p:txBody>
      </p:sp>
    </p:spTree>
    <p:extLst>
      <p:ext uri="{BB962C8B-B14F-4D97-AF65-F5344CB8AC3E}">
        <p14:creationId xmlns:p14="http://schemas.microsoft.com/office/powerpoint/2010/main" val="1947230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BFD9D-D91F-3447-BB4B-0ED6EF644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535" y="134812"/>
            <a:ext cx="4829609" cy="663913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Hourglass method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8AFC1F-B63A-E54C-B4EF-CF41CC4AD6EE}"/>
              </a:ext>
            </a:extLst>
          </p:cNvPr>
          <p:cNvGrpSpPr/>
          <p:nvPr/>
        </p:nvGrpSpPr>
        <p:grpSpPr>
          <a:xfrm>
            <a:off x="40463" y="1160892"/>
            <a:ext cx="5584895" cy="4783704"/>
            <a:chOff x="1130300" y="1196976"/>
            <a:chExt cx="6053138" cy="5184775"/>
          </a:xfrm>
        </p:grpSpPr>
        <p:sp>
          <p:nvSpPr>
            <p:cNvPr id="8" name="Arc 7">
              <a:extLst>
                <a:ext uri="{FF2B5EF4-FFF2-40B4-BE49-F238E27FC236}">
                  <a16:creationId xmlns:a16="http://schemas.microsoft.com/office/drawing/2014/main" id="{332B0A0F-E1FC-1E49-9E68-1B97EE8EDF07}"/>
                </a:ext>
              </a:extLst>
            </p:cNvPr>
            <p:cNvSpPr/>
            <p:nvPr/>
          </p:nvSpPr>
          <p:spPr>
            <a:xfrm rot="12977589">
              <a:off x="1595438" y="1689101"/>
              <a:ext cx="5588000" cy="2328863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634EAD64-387F-F343-9119-87F1BA2BE4BF}"/>
                </a:ext>
              </a:extLst>
            </p:cNvPr>
            <p:cNvSpPr/>
            <p:nvPr/>
          </p:nvSpPr>
          <p:spPr>
            <a:xfrm rot="8622411" flipH="1">
              <a:off x="1130300" y="1689101"/>
              <a:ext cx="5588000" cy="2328863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4884139F-142D-B64B-83CF-DA351C5F5C89}"/>
                </a:ext>
              </a:extLst>
            </p:cNvPr>
            <p:cNvSpPr/>
            <p:nvPr/>
          </p:nvSpPr>
          <p:spPr>
            <a:xfrm rot="8622411" flipV="1">
              <a:off x="1595438" y="3560763"/>
              <a:ext cx="5588000" cy="2328862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AF057410-777F-4C4C-8893-18DF5F66C8F6}"/>
                </a:ext>
              </a:extLst>
            </p:cNvPr>
            <p:cNvSpPr/>
            <p:nvPr/>
          </p:nvSpPr>
          <p:spPr>
            <a:xfrm rot="12977589" flipH="1" flipV="1">
              <a:off x="1130300" y="3560763"/>
              <a:ext cx="5588000" cy="2328862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4603B70-1940-E044-9396-A3B8F39CD578}"/>
                </a:ext>
              </a:extLst>
            </p:cNvPr>
            <p:cNvGrpSpPr/>
            <p:nvPr/>
          </p:nvGrpSpPr>
          <p:grpSpPr>
            <a:xfrm>
              <a:off x="2135188" y="1196976"/>
              <a:ext cx="4032250" cy="5184775"/>
              <a:chOff x="2135188" y="1196976"/>
              <a:chExt cx="4032250" cy="5184775"/>
            </a:xfrm>
          </p:grpSpPr>
          <p:grpSp>
            <p:nvGrpSpPr>
              <p:cNvPr id="62468" name="Group 12">
                <a:extLst>
                  <a:ext uri="{FF2B5EF4-FFF2-40B4-BE49-F238E27FC236}">
                    <a16:creationId xmlns:a16="http://schemas.microsoft.com/office/drawing/2014/main" id="{CE87B106-6D9D-FB4D-9148-8E25742279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135188" y="1196976"/>
                <a:ext cx="4032250" cy="5184775"/>
                <a:chOff x="611560" y="1196752"/>
                <a:chExt cx="4032448" cy="5184576"/>
              </a:xfrm>
            </p:grpSpPr>
            <p:cxnSp>
              <p:nvCxnSpPr>
                <p:cNvPr id="5" name="Straight Connector 4">
                  <a:extLst>
                    <a:ext uri="{FF2B5EF4-FFF2-40B4-BE49-F238E27FC236}">
                      <a16:creationId xmlns:a16="http://schemas.microsoft.com/office/drawing/2014/main" id="{42A73A09-B71C-9042-BF34-6B95E8AC8D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1560" y="1196752"/>
                  <a:ext cx="4032448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4EF2D61B-A808-DC47-9E11-5E8BF74D26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11560" y="6381328"/>
                  <a:ext cx="4032448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2A1C049-9D6D-EE4F-A4D1-E4B69F17A844}"/>
                  </a:ext>
                </a:extLst>
              </p:cNvPr>
              <p:cNvSpPr/>
              <p:nvPr/>
            </p:nvSpPr>
            <p:spPr>
              <a:xfrm>
                <a:off x="3648076" y="2917825"/>
                <a:ext cx="955675" cy="15192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275" dirty="0">
                    <a:solidFill>
                      <a:srgbClr val="FFFFFF"/>
                    </a:solidFill>
                    <a:latin typeface="Gill Sans MT" panose="020B0502020104020203"/>
                  </a:rPr>
                  <a:t>Specific details, evidence</a:t>
                </a:r>
              </a:p>
            </p:txBody>
          </p:sp>
          <p:sp>
            <p:nvSpPr>
              <p:cNvPr id="62473" name="TextBox 20">
                <a:extLst>
                  <a:ext uri="{FF2B5EF4-FFF2-40B4-BE49-F238E27FC236}">
                    <a16:creationId xmlns:a16="http://schemas.microsoft.com/office/drawing/2014/main" id="{648E52EF-7BEB-9048-BDD0-C467EC2F4E9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18584" y="5067308"/>
                <a:ext cx="2762296" cy="1158874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algn="ctr" fontAlgn="base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FFFFFF"/>
                    </a:solidFill>
                    <a:latin typeface="Gill Sans MT" panose="020B0502020104020203"/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endParaRPr lang="en-US" altLang="en-US" sz="1800" dirty="0"/>
              </a:p>
              <a:p>
                <a:r>
                  <a:rPr lang="en-US" altLang="en-US" sz="1800" dirty="0"/>
                  <a:t>Summary, broad conclusions</a:t>
                </a:r>
              </a:p>
              <a:p>
                <a:endParaRPr lang="en-US" altLang="en-US" sz="1800" dirty="0"/>
              </a:p>
            </p:txBody>
          </p: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B3C07868-3225-BD4D-8428-D6D0319D6D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51313" y="2349500"/>
                <a:ext cx="0" cy="520700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77080AAD-7C91-AB43-B188-4499371B8567}"/>
                  </a:ext>
                </a:extLst>
              </p:cNvPr>
              <p:cNvSpPr/>
              <p:nvPr/>
            </p:nvSpPr>
            <p:spPr>
              <a:xfrm>
                <a:off x="2616201" y="1341439"/>
                <a:ext cx="3167063" cy="93503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dirty="0">
                    <a:solidFill>
                      <a:srgbClr val="FFFFFF"/>
                    </a:solidFill>
                    <a:latin typeface="Gill Sans MT" panose="020B0502020104020203"/>
                  </a:rPr>
                  <a:t>Broad, general, introduction</a:t>
                </a: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D5F6BE9B-34CC-BA4D-A471-C850E8394A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51313" y="4508500"/>
                <a:ext cx="0" cy="522288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0" name="TextBox 15">
            <a:extLst>
              <a:ext uri="{FF2B5EF4-FFF2-40B4-BE49-F238E27FC236}">
                <a16:creationId xmlns:a16="http://schemas.microsoft.com/office/drawing/2014/main" id="{4BC98087-9C32-B145-BE04-640289A9E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3591" y="1114854"/>
            <a:ext cx="3991809" cy="2723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900" dirty="0">
                <a:solidFill>
                  <a:srgbClr val="000000"/>
                </a:solidFill>
              </a:rPr>
              <a:t>When writing, go from broad, to specific, to broad again.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900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Apply this to the overall structure of your report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but also to each paragraph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and often each sentence!</a:t>
            </a:r>
          </a:p>
          <a:p>
            <a:pPr marL="342900" lvl="1" indent="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1900" b="1" dirty="0">
              <a:solidFill>
                <a:srgbClr val="000000"/>
              </a:solidFill>
            </a:endParaRPr>
          </a:p>
          <a:p>
            <a:pPr marL="0" indent="0" fontAlgn="base">
              <a:spcBef>
                <a:spcPct val="0"/>
              </a:spcBef>
              <a:spcAft>
                <a:spcPct val="0"/>
              </a:spcAft>
            </a:pPr>
            <a:endParaRPr lang="en-US" altLang="en-US" sz="1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91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BFD9D-D91F-3447-BB4B-0ED6EF644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28" y="159892"/>
            <a:ext cx="7760472" cy="623159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/>
              <a:t>Hourglass method – Journal structure</a:t>
            </a:r>
          </a:p>
        </p:txBody>
      </p:sp>
      <p:sp>
        <p:nvSpPr>
          <p:cNvPr id="63497" name="TextBox 15">
            <a:extLst>
              <a:ext uri="{FF2B5EF4-FFF2-40B4-BE49-F238E27FC236}">
                <a16:creationId xmlns:a16="http://schemas.microsoft.com/office/drawing/2014/main" id="{44C3BBFF-EC56-994B-B00E-72FF8B407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3591" y="1114854"/>
            <a:ext cx="3991809" cy="477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900" dirty="0">
                <a:solidFill>
                  <a:srgbClr val="000000"/>
                </a:solidFill>
              </a:rPr>
              <a:t>When writing, go from broad, to specific, to broad again.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900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Apply this to the overall structure of your report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but also to each paragraph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000000"/>
                </a:solidFill>
              </a:rPr>
              <a:t>and often each sentence!</a:t>
            </a:r>
          </a:p>
          <a:p>
            <a:pPr marL="342900" lvl="1" indent="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1900" b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900" dirty="0">
                <a:solidFill>
                  <a:srgbClr val="000000"/>
                </a:solidFill>
              </a:rPr>
              <a:t>More specific background/ references should be given to briefly introduce each new idea (e.g., each method/approach).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1900" dirty="0">
              <a:solidFill>
                <a:srgbClr val="000000"/>
              </a:solidFill>
            </a:endParaRPr>
          </a:p>
          <a:p>
            <a:pPr marL="0" indent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900" dirty="0">
                <a:solidFill>
                  <a:srgbClr val="000000"/>
                </a:solidFill>
              </a:rPr>
              <a:t>*</a:t>
            </a:r>
            <a:r>
              <a:rPr lang="en-US" altLang="en-US" sz="1900" b="1" dirty="0">
                <a:solidFill>
                  <a:srgbClr val="000000"/>
                </a:solidFill>
              </a:rPr>
              <a:t>This is based on a journal article structure*</a:t>
            </a:r>
          </a:p>
          <a:p>
            <a:pPr marL="0" indent="0" fontAlgn="base">
              <a:spcBef>
                <a:spcPct val="0"/>
              </a:spcBef>
              <a:spcAft>
                <a:spcPct val="0"/>
              </a:spcAft>
            </a:pPr>
            <a:endParaRPr lang="en-US" altLang="en-US" sz="1900" dirty="0">
              <a:solidFill>
                <a:srgbClr val="00000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4BD628B-CDE5-5141-AE12-D2FE0A048CAB}"/>
              </a:ext>
            </a:extLst>
          </p:cNvPr>
          <p:cNvGrpSpPr/>
          <p:nvPr/>
        </p:nvGrpSpPr>
        <p:grpSpPr>
          <a:xfrm>
            <a:off x="-275214" y="1213826"/>
            <a:ext cx="5853463" cy="5013743"/>
            <a:chOff x="1130300" y="1196976"/>
            <a:chExt cx="6053138" cy="5184775"/>
          </a:xfrm>
        </p:grpSpPr>
        <p:sp>
          <p:nvSpPr>
            <p:cNvPr id="8" name="Arc 7">
              <a:extLst>
                <a:ext uri="{FF2B5EF4-FFF2-40B4-BE49-F238E27FC236}">
                  <a16:creationId xmlns:a16="http://schemas.microsoft.com/office/drawing/2014/main" id="{332B0A0F-E1FC-1E49-9E68-1B97EE8EDF07}"/>
                </a:ext>
              </a:extLst>
            </p:cNvPr>
            <p:cNvSpPr/>
            <p:nvPr/>
          </p:nvSpPr>
          <p:spPr>
            <a:xfrm rot="12977589">
              <a:off x="1595438" y="1689101"/>
              <a:ext cx="5588000" cy="2328863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634EAD64-387F-F343-9119-87F1BA2BE4BF}"/>
                </a:ext>
              </a:extLst>
            </p:cNvPr>
            <p:cNvSpPr/>
            <p:nvPr/>
          </p:nvSpPr>
          <p:spPr>
            <a:xfrm rot="8622411" flipH="1">
              <a:off x="1130300" y="1689101"/>
              <a:ext cx="5588000" cy="2328863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grpSp>
          <p:nvGrpSpPr>
            <p:cNvPr id="63492" name="Group 12">
              <a:extLst>
                <a:ext uri="{FF2B5EF4-FFF2-40B4-BE49-F238E27FC236}">
                  <a16:creationId xmlns:a16="http://schemas.microsoft.com/office/drawing/2014/main" id="{5D324EA6-B485-E442-8DC2-0E2100E910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35188" y="1196976"/>
              <a:ext cx="4032250" cy="5184775"/>
              <a:chOff x="611560" y="1196752"/>
              <a:chExt cx="4032448" cy="5184576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42A73A09-B71C-9042-BF34-6B95E8AC8D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1560" y="1196752"/>
                <a:ext cx="4032448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4EF2D61B-A808-DC47-9E11-5E8BF74D26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11560" y="6381328"/>
                <a:ext cx="4032448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4884139F-142D-B64B-83CF-DA351C5F5C89}"/>
                </a:ext>
              </a:extLst>
            </p:cNvPr>
            <p:cNvSpPr/>
            <p:nvPr/>
          </p:nvSpPr>
          <p:spPr>
            <a:xfrm rot="8622411" flipV="1">
              <a:off x="1595438" y="3560763"/>
              <a:ext cx="5588000" cy="2328862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AF057410-777F-4C4C-8893-18DF5F66C8F6}"/>
                </a:ext>
              </a:extLst>
            </p:cNvPr>
            <p:cNvSpPr/>
            <p:nvPr/>
          </p:nvSpPr>
          <p:spPr>
            <a:xfrm rot="12977589" flipH="1" flipV="1">
              <a:off x="1130300" y="3560763"/>
              <a:ext cx="5588000" cy="2328862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A15F068-C908-5E4F-811C-ABC0B6D14C1A}"/>
                </a:ext>
              </a:extLst>
            </p:cNvPr>
            <p:cNvSpPr txBox="1"/>
            <p:nvPr/>
          </p:nvSpPr>
          <p:spPr>
            <a:xfrm>
              <a:off x="2693989" y="1268414"/>
              <a:ext cx="2916237" cy="357582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350" dirty="0">
                  <a:solidFill>
                    <a:srgbClr val="FFFFFF"/>
                  </a:solidFill>
                  <a:latin typeface="Arial" panose="020B0604020202020204" pitchFamily="34" charset="0"/>
                  <a:ea typeface="MS PGothic" panose="020B0600070205080204" pitchFamily="34" charset="-128"/>
                </a:rPr>
                <a:t>Big picture, Background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47A53E7-8E5A-094C-B07A-5635E3C84C87}"/>
                </a:ext>
              </a:extLst>
            </p:cNvPr>
            <p:cNvSpPr txBox="1"/>
            <p:nvPr/>
          </p:nvSpPr>
          <p:spPr>
            <a:xfrm>
              <a:off x="2819402" y="2133083"/>
              <a:ext cx="2665413" cy="35758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txBody>
            <a:bodyPr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350" dirty="0">
                  <a:solidFill>
                    <a:srgbClr val="FFFFFF"/>
                  </a:solidFill>
                  <a:latin typeface="Arial" panose="020B0604020202020204" pitchFamily="34" charset="0"/>
                  <a:ea typeface="MS PGothic" panose="020B0600070205080204" pitchFamily="34" charset="-128"/>
                </a:rPr>
                <a:t>Research question/thesis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2A1C049-9D6D-EE4F-A4D1-E4B69F17A844}"/>
                </a:ext>
              </a:extLst>
            </p:cNvPr>
            <p:cNvSpPr/>
            <p:nvPr/>
          </p:nvSpPr>
          <p:spPr>
            <a:xfrm>
              <a:off x="3540126" y="3141664"/>
              <a:ext cx="1223963" cy="50323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350" dirty="0">
                  <a:solidFill>
                    <a:srgbClr val="FFFFFF"/>
                  </a:solidFill>
                  <a:latin typeface="Gill Sans MT" panose="020B0502020104020203"/>
                </a:rPr>
                <a:t>Methods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450B2C8-654C-3F4D-842B-7D0479CAEA15}"/>
                </a:ext>
              </a:extLst>
            </p:cNvPr>
            <p:cNvSpPr/>
            <p:nvPr/>
          </p:nvSpPr>
          <p:spPr>
            <a:xfrm>
              <a:off x="3524251" y="4041776"/>
              <a:ext cx="1223963" cy="5048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350" dirty="0">
                  <a:solidFill>
                    <a:srgbClr val="FFFFFF"/>
                  </a:solidFill>
                  <a:latin typeface="Gill Sans MT" panose="020B0502020104020203"/>
                </a:rPr>
                <a:t>Results</a:t>
              </a:r>
            </a:p>
          </p:txBody>
        </p:sp>
        <p:sp>
          <p:nvSpPr>
            <p:cNvPr id="63500" name="TextBox 20">
              <a:extLst>
                <a:ext uri="{FF2B5EF4-FFF2-40B4-BE49-F238E27FC236}">
                  <a16:creationId xmlns:a16="http://schemas.microsoft.com/office/drawing/2014/main" id="{0C231A44-36CC-974D-A2EE-E6EAE3AC084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67026" y="5003800"/>
              <a:ext cx="2665413" cy="357582"/>
            </a:xfrm>
            <a:prstGeom prst="rect">
              <a:avLst/>
            </a:prstGeom>
            <a:solidFill>
              <a:srgbClr val="DBB4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350">
                  <a:solidFill>
                    <a:srgbClr val="FFFFFF"/>
                  </a:solidFill>
                </a:rPr>
                <a:t>Conclusions</a:t>
              </a:r>
            </a:p>
          </p:txBody>
        </p:sp>
        <p:sp>
          <p:nvSpPr>
            <p:cNvPr id="63501" name="TextBox 21">
              <a:extLst>
                <a:ext uri="{FF2B5EF4-FFF2-40B4-BE49-F238E27FC236}">
                  <a16:creationId xmlns:a16="http://schemas.microsoft.com/office/drawing/2014/main" id="{932D2729-5243-EC41-9248-B7F477BC2C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78114" y="5795964"/>
              <a:ext cx="3057525" cy="357582"/>
            </a:xfrm>
            <a:prstGeom prst="rect">
              <a:avLst/>
            </a:prstGeom>
            <a:solidFill>
              <a:srgbClr val="9CC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350">
                  <a:solidFill>
                    <a:srgbClr val="FFFFFF"/>
                  </a:solidFill>
                </a:rPr>
                <a:t>Significance, future work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27D968E6-E428-2347-9AB1-3CBA20A4A3E1}"/>
                </a:ext>
              </a:extLst>
            </p:cNvPr>
            <p:cNvCxnSpPr>
              <a:cxnSpLocks/>
            </p:cNvCxnSpPr>
            <p:nvPr/>
          </p:nvCxnSpPr>
          <p:spPr>
            <a:xfrm>
              <a:off x="4151313" y="1751548"/>
              <a:ext cx="0" cy="290512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3C07868-3225-BD4D-8428-D6D0319D6D45}"/>
                </a:ext>
              </a:extLst>
            </p:cNvPr>
            <p:cNvCxnSpPr>
              <a:cxnSpLocks/>
            </p:cNvCxnSpPr>
            <p:nvPr/>
          </p:nvCxnSpPr>
          <p:spPr>
            <a:xfrm>
              <a:off x="4151313" y="2732435"/>
              <a:ext cx="0" cy="288925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6675839-4C0C-4F41-9174-C8364F7E89D7}"/>
                </a:ext>
              </a:extLst>
            </p:cNvPr>
            <p:cNvCxnSpPr>
              <a:cxnSpLocks/>
            </p:cNvCxnSpPr>
            <p:nvPr/>
          </p:nvCxnSpPr>
          <p:spPr>
            <a:xfrm>
              <a:off x="4151313" y="3716338"/>
              <a:ext cx="0" cy="290512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1D2809EC-ACE3-984F-86DF-EA5C1CA56BA8}"/>
                </a:ext>
              </a:extLst>
            </p:cNvPr>
            <p:cNvCxnSpPr>
              <a:cxnSpLocks/>
            </p:cNvCxnSpPr>
            <p:nvPr/>
          </p:nvCxnSpPr>
          <p:spPr>
            <a:xfrm>
              <a:off x="4152900" y="4652963"/>
              <a:ext cx="0" cy="290512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2D6FCF7-3249-5C48-B6A8-68A5E3F21961}"/>
                </a:ext>
              </a:extLst>
            </p:cNvPr>
            <p:cNvCxnSpPr>
              <a:cxnSpLocks/>
            </p:cNvCxnSpPr>
            <p:nvPr/>
          </p:nvCxnSpPr>
          <p:spPr>
            <a:xfrm>
              <a:off x="4151313" y="5445126"/>
              <a:ext cx="0" cy="290513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52898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7" name="TextBox 15">
            <a:extLst>
              <a:ext uri="{FF2B5EF4-FFF2-40B4-BE49-F238E27FC236}">
                <a16:creationId xmlns:a16="http://schemas.microsoft.com/office/drawing/2014/main" id="{44C3BBFF-EC56-994B-B00E-72FF8B407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1290" y="870102"/>
            <a:ext cx="4371270" cy="5909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indent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rgbClr val="7030A0"/>
                </a:solidFill>
              </a:rPr>
              <a:t>*For essays and summaries keep in mind a “story” structure*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i="1" dirty="0">
              <a:solidFill>
                <a:srgbClr val="7030A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May keep the relevant background, question/aim/topic, methods, results, and direct conclusion together 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7030A0"/>
                </a:solidFill>
              </a:rPr>
              <a:t>e.g., background 1 </a:t>
            </a:r>
            <a:r>
              <a:rPr lang="en-US" altLang="en-US" dirty="0">
                <a:solidFill>
                  <a:srgbClr val="7030A0"/>
                </a:solidFill>
                <a:sym typeface="Wingdings" pitchFamily="2" charset="2"/>
              </a:rPr>
              <a:t></a:t>
            </a:r>
            <a:r>
              <a:rPr lang="en-US" altLang="en-US" dirty="0">
                <a:solidFill>
                  <a:srgbClr val="7030A0"/>
                </a:solidFill>
              </a:rPr>
              <a:t> aim 1 </a:t>
            </a:r>
            <a:r>
              <a:rPr lang="en-US" altLang="en-US" dirty="0">
                <a:solidFill>
                  <a:srgbClr val="7030A0"/>
                </a:solidFill>
                <a:sym typeface="Wingdings" pitchFamily="2" charset="2"/>
              </a:rPr>
              <a:t></a:t>
            </a:r>
            <a:r>
              <a:rPr lang="en-US" altLang="en-US" dirty="0">
                <a:solidFill>
                  <a:srgbClr val="7030A0"/>
                </a:solidFill>
              </a:rPr>
              <a:t> method 1 </a:t>
            </a:r>
            <a:r>
              <a:rPr lang="en-US" altLang="en-US" dirty="0">
                <a:solidFill>
                  <a:srgbClr val="7030A0"/>
                </a:solidFill>
                <a:sym typeface="Wingdings" pitchFamily="2" charset="2"/>
              </a:rPr>
              <a:t></a:t>
            </a:r>
            <a:r>
              <a:rPr lang="en-US" altLang="en-US" dirty="0">
                <a:solidFill>
                  <a:srgbClr val="7030A0"/>
                </a:solidFill>
              </a:rPr>
              <a:t> result 1 </a:t>
            </a:r>
            <a:r>
              <a:rPr lang="en-US" altLang="en-US" dirty="0">
                <a:solidFill>
                  <a:srgbClr val="7030A0"/>
                </a:solidFill>
                <a:sym typeface="Wingdings" pitchFamily="2" charset="2"/>
              </a:rPr>
              <a:t></a:t>
            </a:r>
            <a:r>
              <a:rPr lang="en-US" altLang="en-US" dirty="0">
                <a:solidFill>
                  <a:srgbClr val="7030A0"/>
                </a:solidFill>
              </a:rPr>
              <a:t> conclusion 1</a:t>
            </a:r>
            <a:endParaRPr lang="en-US" altLang="en-US" dirty="0"/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For each topic: 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what led to this idea? 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what did they investigate?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how did they do it?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what was found?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what conclusion/future direction?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Order topics in logical order </a:t>
            </a:r>
            <a:endParaRPr lang="en-US" altLang="en-US" dirty="0">
              <a:solidFill>
                <a:srgbClr val="7030A0"/>
              </a:solidFill>
            </a:endParaRPr>
          </a:p>
          <a:p>
            <a:pPr lvl="1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i="1" dirty="0">
                <a:solidFill>
                  <a:srgbClr val="7030A0"/>
                </a:solidFill>
              </a:rPr>
              <a:t>the order may differ from the journal article or the occurrence of events.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B98D400-B7AA-BA4F-ACCE-9D0DE7E28AAE}"/>
              </a:ext>
            </a:extLst>
          </p:cNvPr>
          <p:cNvGrpSpPr/>
          <p:nvPr/>
        </p:nvGrpSpPr>
        <p:grpSpPr>
          <a:xfrm>
            <a:off x="226901" y="1007262"/>
            <a:ext cx="4673523" cy="5356130"/>
            <a:chOff x="945403" y="1499739"/>
            <a:chExt cx="3915263" cy="4487120"/>
          </a:xfrm>
        </p:grpSpPr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D1291157-FAE9-F14D-9744-616982F5707D}"/>
                </a:ext>
              </a:extLst>
            </p:cNvPr>
            <p:cNvSpPr/>
            <p:nvPr/>
          </p:nvSpPr>
          <p:spPr>
            <a:xfrm rot="8598579" flipH="1">
              <a:off x="2030374" y="1499739"/>
              <a:ext cx="2816827" cy="1811028"/>
            </a:xfrm>
            <a:prstGeom prst="arc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350" dirty="0">
                <a:solidFill>
                  <a:srgbClr val="000000"/>
                </a:solidFill>
                <a:latin typeface="Gill Sans MT" panose="020B0502020104020203"/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41D7C24-D21B-5E44-B558-9D876162B06E}"/>
                </a:ext>
              </a:extLst>
            </p:cNvPr>
            <p:cNvGrpSpPr/>
            <p:nvPr/>
          </p:nvGrpSpPr>
          <p:grpSpPr>
            <a:xfrm>
              <a:off x="945403" y="1522096"/>
              <a:ext cx="3915263" cy="4464763"/>
              <a:chOff x="945403" y="1522096"/>
              <a:chExt cx="3915263" cy="4464763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14BD628B-CDE5-5141-AE12-D2FE0A048CAB}"/>
                  </a:ext>
                </a:extLst>
              </p:cNvPr>
              <p:cNvGrpSpPr/>
              <p:nvPr/>
            </p:nvGrpSpPr>
            <p:grpSpPr>
              <a:xfrm>
                <a:off x="948961" y="1522096"/>
                <a:ext cx="3646001" cy="4399073"/>
                <a:chOff x="1822810" y="1119321"/>
                <a:chExt cx="4344628" cy="5242000"/>
              </a:xfrm>
            </p:grpSpPr>
            <p:sp>
              <p:nvSpPr>
                <p:cNvPr id="8" name="Arc 7">
                  <a:extLst>
                    <a:ext uri="{FF2B5EF4-FFF2-40B4-BE49-F238E27FC236}">
                      <a16:creationId xmlns:a16="http://schemas.microsoft.com/office/drawing/2014/main" id="{332B0A0F-E1FC-1E49-9E68-1B97EE8EDF07}"/>
                    </a:ext>
                  </a:extLst>
                </p:cNvPr>
                <p:cNvSpPr/>
                <p:nvPr/>
              </p:nvSpPr>
              <p:spPr>
                <a:xfrm rot="13001421">
                  <a:off x="1822810" y="1119321"/>
                  <a:ext cx="3356572" cy="2158048"/>
                </a:xfrm>
                <a:prstGeom prst="arc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1350" dirty="0">
                    <a:solidFill>
                      <a:srgbClr val="000000"/>
                    </a:solidFill>
                    <a:latin typeface="Gill Sans MT" panose="020B0502020104020203"/>
                  </a:endParaRPr>
                </a:p>
              </p:txBody>
            </p:sp>
            <p:grpSp>
              <p:nvGrpSpPr>
                <p:cNvPr id="63492" name="Group 12">
                  <a:extLst>
                    <a:ext uri="{FF2B5EF4-FFF2-40B4-BE49-F238E27FC236}">
                      <a16:creationId xmlns:a16="http://schemas.microsoft.com/office/drawing/2014/main" id="{5D324EA6-B485-E442-8DC2-0E2100E91096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135188" y="1177972"/>
                  <a:ext cx="4032250" cy="5183349"/>
                  <a:chOff x="611560" y="1177748"/>
                  <a:chExt cx="4032448" cy="5183150"/>
                </a:xfrm>
              </p:grpSpPr>
              <p:cxnSp>
                <p:nvCxnSpPr>
                  <p:cNvPr id="5" name="Straight Connector 4">
                    <a:extLst>
                      <a:ext uri="{FF2B5EF4-FFF2-40B4-BE49-F238E27FC236}">
                        <a16:creationId xmlns:a16="http://schemas.microsoft.com/office/drawing/2014/main" id="{42A73A09-B71C-9042-BF34-6B95E8AC8D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11560" y="1177748"/>
                    <a:ext cx="4032448" cy="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Straight Connector 9">
                    <a:extLst>
                      <a:ext uri="{FF2B5EF4-FFF2-40B4-BE49-F238E27FC236}">
                        <a16:creationId xmlns:a16="http://schemas.microsoft.com/office/drawing/2014/main" id="{4EF2D61B-A808-DC47-9E11-5E8BF74D26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611560" y="6360898"/>
                    <a:ext cx="4032448" cy="0"/>
                  </a:xfrm>
                  <a:prstGeom prst="line">
                    <a:avLst/>
                  </a:prstGeom>
                  <a:ln w="38100"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CA15F068-C908-5E4F-811C-ABC0B6D14C1A}"/>
                    </a:ext>
                  </a:extLst>
                </p:cNvPr>
                <p:cNvSpPr txBox="1"/>
                <p:nvPr/>
              </p:nvSpPr>
              <p:spPr>
                <a:xfrm>
                  <a:off x="2693989" y="1258199"/>
                  <a:ext cx="2916237" cy="357582"/>
                </a:xfrm>
                <a:prstGeom prst="rect">
                  <a:avLst/>
                </a:prstGeom>
                <a:solidFill>
                  <a:schemeClr val="accent3">
                    <a:lumMod val="60000"/>
                    <a:lumOff val="40000"/>
                  </a:schemeClr>
                </a:solidFill>
              </p:spPr>
              <p:txBody>
                <a:bodyPr>
                  <a:spAutoFit/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350" dirty="0">
                      <a:solidFill>
                        <a:srgbClr val="FFFFFF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rPr>
                    <a:t>Big picture, Background</a:t>
                  </a: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047A53E7-8E5A-094C-B07A-5635E3C84C87}"/>
                    </a:ext>
                  </a:extLst>
                </p:cNvPr>
                <p:cNvSpPr txBox="1"/>
                <p:nvPr/>
              </p:nvSpPr>
              <p:spPr>
                <a:xfrm>
                  <a:off x="2795587" y="1891301"/>
                  <a:ext cx="2713038" cy="357582"/>
                </a:xfrm>
                <a:prstGeom prst="rect">
                  <a:avLst/>
                </a:prstGeom>
                <a:solidFill>
                  <a:schemeClr val="accent3">
                    <a:lumMod val="75000"/>
                  </a:schemeClr>
                </a:solidFill>
              </p:spPr>
              <p:txBody>
                <a:bodyPr wrap="square">
                  <a:spAutoFit/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350" dirty="0">
                      <a:solidFill>
                        <a:srgbClr val="FFFFFF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rPr>
                    <a:t>Research question/thesis</a:t>
                  </a: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52A1C049-9D6D-EE4F-A4D1-E4B69F17A844}"/>
                    </a:ext>
                  </a:extLst>
                </p:cNvPr>
                <p:cNvSpPr/>
                <p:nvPr/>
              </p:nvSpPr>
              <p:spPr>
                <a:xfrm>
                  <a:off x="3357514" y="2513307"/>
                  <a:ext cx="1589184" cy="802039"/>
                </a:xfrm>
                <a:prstGeom prst="rect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r>
                    <a:rPr lang="en-US" sz="1350" dirty="0">
                      <a:solidFill>
                        <a:srgbClr val="FFFFFF"/>
                      </a:solidFill>
                      <a:latin typeface="Gill Sans MT" panose="020B0502020104020203"/>
                    </a:rPr>
                    <a:t>Topic/question 1: question -&gt; direct conclusion</a:t>
                  </a:r>
                </a:p>
              </p:txBody>
            </p:sp>
            <p:sp>
              <p:nvSpPr>
                <p:cNvPr id="63500" name="TextBox 20">
                  <a:extLst>
                    <a:ext uri="{FF2B5EF4-FFF2-40B4-BE49-F238E27FC236}">
                      <a16:creationId xmlns:a16="http://schemas.microsoft.com/office/drawing/2014/main" id="{0C231A44-36CC-974D-A2EE-E6EAE3AC084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874170" y="5300038"/>
                  <a:ext cx="2665413" cy="357582"/>
                </a:xfrm>
                <a:prstGeom prst="rect">
                  <a:avLst/>
                </a:prstGeom>
                <a:solidFill>
                  <a:srgbClr val="DBB44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altLang="en-US" sz="1350" dirty="0">
                      <a:solidFill>
                        <a:srgbClr val="FFFFFF"/>
                      </a:solidFill>
                    </a:rPr>
                    <a:t>Synthesis/Conclusions</a:t>
                  </a:r>
                </a:p>
              </p:txBody>
            </p:sp>
            <p:sp>
              <p:nvSpPr>
                <p:cNvPr id="63501" name="TextBox 21">
                  <a:extLst>
                    <a:ext uri="{FF2B5EF4-FFF2-40B4-BE49-F238E27FC236}">
                      <a16:creationId xmlns:a16="http://schemas.microsoft.com/office/drawing/2014/main" id="{932D2729-5243-EC41-9248-B7F477BC2CEE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678114" y="5921394"/>
                  <a:ext cx="3057525" cy="357582"/>
                </a:xfrm>
                <a:prstGeom prst="rect">
                  <a:avLst/>
                </a:prstGeom>
                <a:solidFill>
                  <a:srgbClr val="9CC94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MS PGothic" panose="020B0600070205080204" pitchFamily="34" charset="-128"/>
                    </a:defRPr>
                  </a:lvl9pPr>
                </a:lstStyle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altLang="en-US" sz="1350" dirty="0">
                      <a:solidFill>
                        <a:srgbClr val="FFFFFF"/>
                      </a:solidFill>
                    </a:rPr>
                    <a:t>Significance, future work</a:t>
                  </a:r>
                </a:p>
              </p:txBody>
            </p: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27D968E6-E428-2347-9AB1-3CBA20A4A3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52107" y="1634368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Arrow Connector 26">
                  <a:extLst>
                    <a:ext uri="{FF2B5EF4-FFF2-40B4-BE49-F238E27FC236}">
                      <a16:creationId xmlns:a16="http://schemas.microsoft.com/office/drawing/2014/main" id="{B3C07868-3225-BD4D-8428-D6D0319D6D4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52107" y="2250663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1D2809EC-ACE3-984F-86DF-EA5C1CA56B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31566" y="5049233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92D6FCF7-3249-5C48-B6A8-68A5E3F219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40357" y="5659645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E6675839-4C0C-4F41-9174-C8364F7E89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132606" y="4159140"/>
                  <a:ext cx="0" cy="241302"/>
                </a:xfrm>
                <a:prstGeom prst="straightConnector1">
                  <a:avLst/>
                </a:prstGeom>
                <a:ln w="50800">
                  <a:solidFill>
                    <a:srgbClr val="00B0F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" name="Arc 24">
                <a:extLst>
                  <a:ext uri="{FF2B5EF4-FFF2-40B4-BE49-F238E27FC236}">
                    <a16:creationId xmlns:a16="http://schemas.microsoft.com/office/drawing/2014/main" id="{94F2104A-FB87-BC46-98F9-15E5F160A484}"/>
                  </a:ext>
                </a:extLst>
              </p:cNvPr>
              <p:cNvSpPr/>
              <p:nvPr/>
            </p:nvSpPr>
            <p:spPr>
              <a:xfrm rot="13001421" flipH="1" flipV="1">
                <a:off x="2043839" y="4175831"/>
                <a:ext cx="2816827" cy="1811028"/>
              </a:xfrm>
              <a:prstGeom prst="arc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350" dirty="0">
                  <a:solidFill>
                    <a:srgbClr val="000000"/>
                  </a:solidFill>
                  <a:latin typeface="Gill Sans MT" panose="020B0502020104020203"/>
                </a:endParaRPr>
              </a:p>
            </p:txBody>
          </p:sp>
          <p:sp>
            <p:nvSpPr>
              <p:cNvPr id="26" name="Arc 25">
                <a:extLst>
                  <a:ext uri="{FF2B5EF4-FFF2-40B4-BE49-F238E27FC236}">
                    <a16:creationId xmlns:a16="http://schemas.microsoft.com/office/drawing/2014/main" id="{ABFF0A93-94B0-9447-B736-726CE2B1E4DD}"/>
                  </a:ext>
                </a:extLst>
              </p:cNvPr>
              <p:cNvSpPr/>
              <p:nvPr/>
            </p:nvSpPr>
            <p:spPr>
              <a:xfrm rot="8598579" flipV="1">
                <a:off x="945403" y="4170537"/>
                <a:ext cx="2816827" cy="1811028"/>
              </a:xfrm>
              <a:prstGeom prst="arc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350" dirty="0">
                  <a:solidFill>
                    <a:srgbClr val="000000"/>
                  </a:solidFill>
                  <a:latin typeface="Gill Sans MT" panose="020B0502020104020203"/>
                </a:endParaRPr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D2656F8-5F6F-1D4E-9B64-DF4E58E0F93D}"/>
                  </a:ext>
                </a:extLst>
              </p:cNvPr>
              <p:cNvCxnSpPr>
                <a:cxnSpLocks/>
                <a:endCxn id="26" idx="0"/>
              </p:cNvCxnSpPr>
              <p:nvPr/>
            </p:nvCxnSpPr>
            <p:spPr bwMode="auto">
              <a:xfrm>
                <a:off x="1808795" y="3134024"/>
                <a:ext cx="3986" cy="1215917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9442123-F265-1241-A7F9-6C8C650DD23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3980995" y="3122564"/>
                <a:ext cx="3986" cy="1215917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F671830D-1BC8-4E4A-A9CB-61942603587D}"/>
                  </a:ext>
                </a:extLst>
              </p:cNvPr>
              <p:cNvSpPr/>
              <p:nvPr/>
            </p:nvSpPr>
            <p:spPr>
              <a:xfrm>
                <a:off x="2226813" y="3567444"/>
                <a:ext cx="1333640" cy="490309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350" dirty="0">
                    <a:solidFill>
                      <a:srgbClr val="FFFFFF"/>
                    </a:solidFill>
                    <a:latin typeface="Gill Sans MT" panose="020B0502020104020203"/>
                  </a:rPr>
                  <a:t>Topic/question 2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8BD8FD9-D581-3E41-934B-1EB9086ADD65}"/>
                  </a:ext>
                </a:extLst>
              </p:cNvPr>
              <p:cNvSpPr/>
              <p:nvPr/>
            </p:nvSpPr>
            <p:spPr>
              <a:xfrm>
                <a:off x="2226813" y="4281636"/>
                <a:ext cx="1333640" cy="490309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350" dirty="0">
                    <a:solidFill>
                      <a:srgbClr val="FFFFFF"/>
                    </a:solidFill>
                    <a:latin typeface="Gill Sans MT" panose="020B0502020104020203"/>
                  </a:rPr>
                  <a:t>Topic/question 3</a:t>
                </a:r>
              </a:p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1350" dirty="0">
                    <a:solidFill>
                      <a:srgbClr val="FFFFFF"/>
                    </a:solidFill>
                    <a:latin typeface="Gill Sans MT" panose="020B0502020104020203"/>
                  </a:rPr>
                  <a:t>…</a:t>
                </a: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4F95CBA3-D23E-5A4F-A134-DE18EAB73F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3633" y="3371424"/>
                <a:ext cx="0" cy="202500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2" name="Title 1">
            <a:extLst>
              <a:ext uri="{FF2B5EF4-FFF2-40B4-BE49-F238E27FC236}">
                <a16:creationId xmlns:a16="http://schemas.microsoft.com/office/drawing/2014/main" id="{1FF00527-861B-7848-A764-88A68EEE1A78}"/>
              </a:ext>
            </a:extLst>
          </p:cNvPr>
          <p:cNvSpPr txBox="1">
            <a:spLocks/>
          </p:cNvSpPr>
          <p:nvPr/>
        </p:nvSpPr>
        <p:spPr bwMode="black">
          <a:xfrm>
            <a:off x="914401" y="150381"/>
            <a:ext cx="7760472" cy="623159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8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/>
              <a:t>Hourglass method – Essay/Summary structure</a:t>
            </a:r>
          </a:p>
        </p:txBody>
      </p:sp>
    </p:spTree>
    <p:extLst>
      <p:ext uri="{BB962C8B-B14F-4D97-AF65-F5344CB8AC3E}">
        <p14:creationId xmlns:p14="http://schemas.microsoft.com/office/powerpoint/2010/main" val="305026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Depth and synthesis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8596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Only include </a:t>
            </a:r>
            <a:r>
              <a:rPr lang="en-US" i="1" dirty="0"/>
              <a:t>relevant</a:t>
            </a:r>
            <a:r>
              <a:rPr lang="en-US" dirty="0"/>
              <a:t> details about history and technique </a:t>
            </a:r>
          </a:p>
          <a:p>
            <a:r>
              <a:rPr lang="en-US" dirty="0">
                <a:solidFill>
                  <a:srgbClr val="0070C0"/>
                </a:solidFill>
              </a:rPr>
              <a:t>Relevance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“Does this information help introduce and support my research aim?”</a:t>
            </a:r>
          </a:p>
          <a:p>
            <a:r>
              <a:rPr lang="en-US" dirty="0">
                <a:solidFill>
                  <a:srgbClr val="0070C0"/>
                </a:solidFill>
              </a:rPr>
              <a:t>Depth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“What is the necessary information on this topic?”</a:t>
            </a:r>
          </a:p>
          <a:p>
            <a:r>
              <a:rPr lang="en-US" dirty="0">
                <a:solidFill>
                  <a:srgbClr val="0070C0"/>
                </a:solidFill>
              </a:rPr>
              <a:t>Structure/synthesis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“Where does this information fit into the scope of my proposed research?”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747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06399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Writing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080" y="812801"/>
            <a:ext cx="8422640" cy="5760720"/>
          </a:xfrm>
        </p:spPr>
        <p:txBody>
          <a:bodyPr>
            <a:normAutofit fontScale="77500" lnSpcReduction="20000"/>
          </a:bodyPr>
          <a:lstStyle/>
          <a:p>
            <a:r>
              <a:rPr lang="en-US" sz="3100" dirty="0"/>
              <a:t>Simple language, clear sentence structure</a:t>
            </a:r>
          </a:p>
          <a:p>
            <a:pPr lvl="1"/>
            <a:r>
              <a:rPr lang="en-US" dirty="0"/>
              <a:t>Active voice  </a:t>
            </a:r>
          </a:p>
          <a:p>
            <a:pPr marL="457200" lvl="1" indent="0">
              <a:buNone/>
            </a:pPr>
            <a:r>
              <a:rPr lang="en-US" dirty="0"/>
              <a:t>“I plan to investigate the mechanism of……”</a:t>
            </a:r>
          </a:p>
          <a:p>
            <a:pPr lvl="1"/>
            <a:r>
              <a:rPr lang="en-US" sz="3100" dirty="0"/>
              <a:t>Accurate / descriptive language </a:t>
            </a:r>
          </a:p>
          <a:p>
            <a:pPr marL="914400" lvl="2" indent="0">
              <a:buNone/>
            </a:pPr>
            <a:r>
              <a:rPr lang="en-US" sz="2800" dirty="0"/>
              <a:t>“</a:t>
            </a:r>
            <a:r>
              <a:rPr lang="en-US" sz="2800" b="1" dirty="0"/>
              <a:t>This</a:t>
            </a:r>
            <a:r>
              <a:rPr lang="en-US" sz="2800" dirty="0"/>
              <a:t> shows that </a:t>
            </a:r>
            <a:r>
              <a:rPr lang="en-US" sz="2800" b="1" dirty="0"/>
              <a:t>this</a:t>
            </a:r>
            <a:r>
              <a:rPr lang="en-US" sz="2800" dirty="0"/>
              <a:t> is...” = bad</a:t>
            </a:r>
          </a:p>
          <a:p>
            <a:pPr marL="914400" lvl="2" indent="0">
              <a:buNone/>
            </a:pPr>
            <a:r>
              <a:rPr lang="en-US" sz="2800" dirty="0"/>
              <a:t>“The increase in blood pressure showed the influence of vigorous exercise….”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Walk the reader through (transitions)</a:t>
            </a:r>
          </a:p>
          <a:p>
            <a:endParaRPr lang="en-US" dirty="0"/>
          </a:p>
          <a:p>
            <a:r>
              <a:rPr lang="en-US" dirty="0"/>
              <a:t>Use plain language phrases to briefly clarify/explain complex jargon or techniques </a:t>
            </a:r>
          </a:p>
          <a:p>
            <a:pPr lvl="1"/>
            <a:r>
              <a:rPr lang="en-US" dirty="0"/>
              <a:t>Identify: what is the purpose of each step of methodology?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Use engaging writing style to stimulate the readers interest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67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2962"/>
            <a:ext cx="8229600" cy="43399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Outline information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 to test the logical flow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53175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Where can you </a:t>
            </a:r>
            <a:r>
              <a:rPr lang="en-US" u="sng" dirty="0"/>
              <a:t>cut</a:t>
            </a:r>
            <a:r>
              <a:rPr lang="en-US" dirty="0"/>
              <a:t> info?</a:t>
            </a:r>
          </a:p>
          <a:p>
            <a:r>
              <a:rPr lang="en-US" dirty="0"/>
              <a:t>Where do you need to </a:t>
            </a:r>
            <a:r>
              <a:rPr lang="en-US" u="sng" dirty="0"/>
              <a:t>add</a:t>
            </a:r>
            <a:r>
              <a:rPr lang="en-US" dirty="0"/>
              <a:t> info?</a:t>
            </a:r>
          </a:p>
          <a:p>
            <a:r>
              <a:rPr lang="en-US" dirty="0"/>
              <a:t>Is the order that ideas are presented clear? Are there constraints?</a:t>
            </a:r>
          </a:p>
          <a:p>
            <a:r>
              <a:rPr lang="en-US" dirty="0"/>
              <a:t>LINK all ideas </a:t>
            </a:r>
          </a:p>
          <a:p>
            <a:pPr lvl="1"/>
            <a:r>
              <a:rPr lang="en-US" dirty="0"/>
              <a:t>use transitioning words and sentences </a:t>
            </a:r>
          </a:p>
          <a:p>
            <a:pPr lvl="1"/>
            <a:r>
              <a:rPr lang="en-US" dirty="0"/>
              <a:t>Don’t leave your reader behind!</a:t>
            </a:r>
          </a:p>
        </p:txBody>
      </p:sp>
    </p:spTree>
    <p:extLst>
      <p:ext uri="{BB962C8B-B14F-4D97-AF65-F5344CB8AC3E}">
        <p14:creationId xmlns:p14="http://schemas.microsoft.com/office/powerpoint/2010/main" val="186999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2060"/>
                </a:solidFill>
              </a:rPr>
              <a:t>End your literature review with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i="1" dirty="0">
                <a:solidFill>
                  <a:srgbClr val="002060"/>
                </a:solidFill>
              </a:rPr>
              <a:t>your novel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i="1" dirty="0">
                <a:solidFill>
                  <a:srgbClr val="002060"/>
                </a:solidFill>
              </a:rPr>
              <a:t>research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1401"/>
            <a:ext cx="8229600" cy="4525963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sz="2800" dirty="0"/>
              <a:t>Your literature review should “set the stage” or provide the necessary and relevant background information to your research question.</a:t>
            </a:r>
          </a:p>
          <a:p>
            <a:endParaRPr lang="en-US" dirty="0"/>
          </a:p>
          <a:p>
            <a:r>
              <a:rPr lang="en-US" i="1" dirty="0">
                <a:solidFill>
                  <a:schemeClr val="tx2"/>
                </a:solidFill>
              </a:rPr>
              <a:t>Remember-</a:t>
            </a:r>
            <a:r>
              <a:rPr lang="en-US" dirty="0">
                <a:solidFill>
                  <a:schemeClr val="tx2"/>
                </a:solidFill>
              </a:rPr>
              <a:t> the next step is to develop your research question into an experimental plan!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D7EAECEB-7C23-9848-B2EF-A9A6075806B0}"/>
              </a:ext>
            </a:extLst>
          </p:cNvPr>
          <p:cNvSpPr/>
          <p:nvPr/>
        </p:nvSpPr>
        <p:spPr>
          <a:xfrm>
            <a:off x="2232025" y="104775"/>
            <a:ext cx="4473575" cy="88423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400" dirty="0"/>
              <a:t>Background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84399BB-9625-4349-A74D-E699B0070236}"/>
              </a:ext>
            </a:extLst>
          </p:cNvPr>
          <p:cNvSpPr/>
          <p:nvPr/>
        </p:nvSpPr>
        <p:spPr>
          <a:xfrm>
            <a:off x="2936875" y="758825"/>
            <a:ext cx="3063875" cy="53975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000" dirty="0"/>
              <a:t>Research Question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F8BA69A-A548-8D4F-BF01-7192163A0249}"/>
              </a:ext>
            </a:extLst>
          </p:cNvPr>
          <p:cNvSpPr/>
          <p:nvPr/>
        </p:nvSpPr>
        <p:spPr>
          <a:xfrm>
            <a:off x="2754313" y="5006975"/>
            <a:ext cx="3546475" cy="72548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400" dirty="0"/>
              <a:t>Discussion/</a:t>
            </a:r>
          </a:p>
          <a:p>
            <a:pPr algn="ctr" eaLnBrk="1" hangingPunct="1">
              <a:defRPr/>
            </a:pPr>
            <a:r>
              <a:rPr lang="en-US" sz="2400" dirty="0"/>
              <a:t>Conclusions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4F90E0C-AFFF-874E-AEAE-9965869F22FA}"/>
              </a:ext>
            </a:extLst>
          </p:cNvPr>
          <p:cNvSpPr/>
          <p:nvPr/>
        </p:nvSpPr>
        <p:spPr>
          <a:xfrm>
            <a:off x="2270125" y="1562100"/>
            <a:ext cx="1177925" cy="5238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000" dirty="0"/>
              <a:t>Aim1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73998F2-2C12-3F43-A30D-434AA5FD7A9D}"/>
              </a:ext>
            </a:extLst>
          </p:cNvPr>
          <p:cNvSpPr/>
          <p:nvPr/>
        </p:nvSpPr>
        <p:spPr>
          <a:xfrm>
            <a:off x="3929063" y="1736725"/>
            <a:ext cx="1147762" cy="4667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000" dirty="0"/>
              <a:t>Aim 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D781C13-53D3-1C43-B7F8-E811D05AD8E6}"/>
              </a:ext>
            </a:extLst>
          </p:cNvPr>
          <p:cNvSpPr/>
          <p:nvPr/>
        </p:nvSpPr>
        <p:spPr>
          <a:xfrm>
            <a:off x="5486400" y="1527175"/>
            <a:ext cx="1219200" cy="4873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000" dirty="0"/>
              <a:t>Aim 3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FD656A7-7AF4-A940-957C-055EBDD97686}"/>
              </a:ext>
            </a:extLst>
          </p:cNvPr>
          <p:cNvSpPr/>
          <p:nvPr/>
        </p:nvSpPr>
        <p:spPr>
          <a:xfrm>
            <a:off x="925513" y="3506788"/>
            <a:ext cx="1766887" cy="625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200" dirty="0"/>
              <a:t>Result 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496E0A4-9E5A-E141-A3AD-820B5F181C06}"/>
              </a:ext>
            </a:extLst>
          </p:cNvPr>
          <p:cNvSpPr/>
          <p:nvPr/>
        </p:nvSpPr>
        <p:spPr>
          <a:xfrm>
            <a:off x="6280150" y="3484563"/>
            <a:ext cx="1766888" cy="6238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200" dirty="0"/>
              <a:t>Result 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FEB5684-0D3C-EF42-9012-BA3A98032068}"/>
              </a:ext>
            </a:extLst>
          </p:cNvPr>
          <p:cNvSpPr/>
          <p:nvPr/>
        </p:nvSpPr>
        <p:spPr>
          <a:xfrm>
            <a:off x="3670300" y="3933825"/>
            <a:ext cx="1766888" cy="6254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200" dirty="0"/>
              <a:t>Result 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84173E3-A6B9-A649-AE38-128F870905B8}"/>
              </a:ext>
            </a:extLst>
          </p:cNvPr>
          <p:cNvSpPr/>
          <p:nvPr/>
        </p:nvSpPr>
        <p:spPr>
          <a:xfrm>
            <a:off x="1044575" y="5872163"/>
            <a:ext cx="2011363" cy="62547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100" dirty="0"/>
              <a:t>Significance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77CE2FD-F71C-954B-A57F-3E7B64BA7E45}"/>
              </a:ext>
            </a:extLst>
          </p:cNvPr>
          <p:cNvSpPr/>
          <p:nvPr/>
        </p:nvSpPr>
        <p:spPr>
          <a:xfrm>
            <a:off x="5945188" y="5872163"/>
            <a:ext cx="2227262" cy="62547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100" dirty="0"/>
              <a:t>Future Work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B17AEEC-A3C8-9C4F-AD47-CB832CB08966}"/>
              </a:ext>
            </a:extLst>
          </p:cNvPr>
          <p:cNvSpPr/>
          <p:nvPr/>
        </p:nvSpPr>
        <p:spPr>
          <a:xfrm>
            <a:off x="3492500" y="6188075"/>
            <a:ext cx="2127250" cy="625475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100" dirty="0"/>
              <a:t>Limitations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158A921-CF85-A940-B6C9-B1CFF9B744A9}"/>
              </a:ext>
            </a:extLst>
          </p:cNvPr>
          <p:cNvCxnSpPr>
            <a:cxnSpLocks/>
          </p:cNvCxnSpPr>
          <p:nvPr/>
        </p:nvCxnSpPr>
        <p:spPr>
          <a:xfrm flipH="1">
            <a:off x="3013075" y="1254125"/>
            <a:ext cx="263525" cy="30321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E5614E7-B557-624C-8B64-6B8AF2D7E14A}"/>
              </a:ext>
            </a:extLst>
          </p:cNvPr>
          <p:cNvCxnSpPr>
            <a:cxnSpLocks/>
          </p:cNvCxnSpPr>
          <p:nvPr/>
        </p:nvCxnSpPr>
        <p:spPr>
          <a:xfrm>
            <a:off x="5705475" y="1219200"/>
            <a:ext cx="263525" cy="30321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DC040FB-7100-6145-8688-147E86BA4A33}"/>
              </a:ext>
            </a:extLst>
          </p:cNvPr>
          <p:cNvCxnSpPr>
            <a:cxnSpLocks/>
          </p:cNvCxnSpPr>
          <p:nvPr/>
        </p:nvCxnSpPr>
        <p:spPr>
          <a:xfrm>
            <a:off x="4429125" y="1341438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3C89378-4419-FF49-A538-F9BB101BAA72}"/>
              </a:ext>
            </a:extLst>
          </p:cNvPr>
          <p:cNvCxnSpPr>
            <a:cxnSpLocks/>
          </p:cNvCxnSpPr>
          <p:nvPr/>
        </p:nvCxnSpPr>
        <p:spPr>
          <a:xfrm flipH="1">
            <a:off x="2603500" y="5546725"/>
            <a:ext cx="261938" cy="30321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98CEA08-7848-054C-8A1F-E1B01401B623}"/>
              </a:ext>
            </a:extLst>
          </p:cNvPr>
          <p:cNvCxnSpPr>
            <a:cxnSpLocks/>
          </p:cNvCxnSpPr>
          <p:nvPr/>
        </p:nvCxnSpPr>
        <p:spPr>
          <a:xfrm>
            <a:off x="6149975" y="5564188"/>
            <a:ext cx="261938" cy="3048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2558780-E433-414F-9F05-89C58A2F14B9}"/>
              </a:ext>
            </a:extLst>
          </p:cNvPr>
          <p:cNvCxnSpPr>
            <a:cxnSpLocks/>
          </p:cNvCxnSpPr>
          <p:nvPr/>
        </p:nvCxnSpPr>
        <p:spPr>
          <a:xfrm>
            <a:off x="4506913" y="5772150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B503246-34BE-0B47-B12A-B56B23B6BF03}"/>
              </a:ext>
            </a:extLst>
          </p:cNvPr>
          <p:cNvCxnSpPr>
            <a:cxnSpLocks/>
          </p:cNvCxnSpPr>
          <p:nvPr/>
        </p:nvCxnSpPr>
        <p:spPr>
          <a:xfrm flipH="1">
            <a:off x="2486025" y="3357563"/>
            <a:ext cx="501650" cy="2413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747209E-865C-AF4D-AEBF-9FBE30078E7F}"/>
              </a:ext>
            </a:extLst>
          </p:cNvPr>
          <p:cNvCxnSpPr>
            <a:cxnSpLocks/>
          </p:cNvCxnSpPr>
          <p:nvPr/>
        </p:nvCxnSpPr>
        <p:spPr>
          <a:xfrm>
            <a:off x="4506913" y="3540125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6C10BBB-DDA1-C84F-AD92-3FBB2F420B34}"/>
              </a:ext>
            </a:extLst>
          </p:cNvPr>
          <p:cNvCxnSpPr>
            <a:cxnSpLocks/>
          </p:cNvCxnSpPr>
          <p:nvPr/>
        </p:nvCxnSpPr>
        <p:spPr>
          <a:xfrm flipH="1">
            <a:off x="5437188" y="4122738"/>
            <a:ext cx="1727200" cy="860425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22E3EE2-055E-424D-A5DC-07C9EBE4F866}"/>
              </a:ext>
            </a:extLst>
          </p:cNvPr>
          <p:cNvCxnSpPr>
            <a:cxnSpLocks/>
          </p:cNvCxnSpPr>
          <p:nvPr/>
        </p:nvCxnSpPr>
        <p:spPr>
          <a:xfrm>
            <a:off x="4506913" y="4581525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78CF07C-2E66-CC44-A5DB-92D608BCD4FC}"/>
              </a:ext>
            </a:extLst>
          </p:cNvPr>
          <p:cNvCxnSpPr>
            <a:cxnSpLocks/>
          </p:cNvCxnSpPr>
          <p:nvPr/>
        </p:nvCxnSpPr>
        <p:spPr>
          <a:xfrm>
            <a:off x="1827213" y="4122738"/>
            <a:ext cx="1728787" cy="860425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B000BD71-3128-674B-AEF7-40E7A45ED36F}"/>
              </a:ext>
            </a:extLst>
          </p:cNvPr>
          <p:cNvSpPr/>
          <p:nvPr/>
        </p:nvSpPr>
        <p:spPr>
          <a:xfrm>
            <a:off x="2719388" y="2638425"/>
            <a:ext cx="3673475" cy="860425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2400" dirty="0"/>
              <a:t>Methods/           Exp. Design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C906F80-3EB4-DA46-AB1C-9A6837BE5031}"/>
              </a:ext>
            </a:extLst>
          </p:cNvPr>
          <p:cNvCxnSpPr>
            <a:cxnSpLocks/>
          </p:cNvCxnSpPr>
          <p:nvPr/>
        </p:nvCxnSpPr>
        <p:spPr>
          <a:xfrm>
            <a:off x="2959100" y="2149475"/>
            <a:ext cx="533400" cy="48736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E26E1FF-19E4-C742-B7D7-603BC89F4423}"/>
              </a:ext>
            </a:extLst>
          </p:cNvPr>
          <p:cNvCxnSpPr>
            <a:cxnSpLocks/>
          </p:cNvCxnSpPr>
          <p:nvPr/>
        </p:nvCxnSpPr>
        <p:spPr>
          <a:xfrm>
            <a:off x="4467225" y="2244725"/>
            <a:ext cx="0" cy="3937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6073482-E3FA-894D-BE8B-70A32CC31B99}"/>
              </a:ext>
            </a:extLst>
          </p:cNvPr>
          <p:cNvCxnSpPr>
            <a:cxnSpLocks/>
          </p:cNvCxnSpPr>
          <p:nvPr/>
        </p:nvCxnSpPr>
        <p:spPr>
          <a:xfrm flipH="1">
            <a:off x="5599113" y="2085975"/>
            <a:ext cx="474662" cy="493713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B860604-639C-0041-9B32-17D783B49C13}"/>
              </a:ext>
            </a:extLst>
          </p:cNvPr>
          <p:cNvCxnSpPr>
            <a:cxnSpLocks/>
          </p:cNvCxnSpPr>
          <p:nvPr/>
        </p:nvCxnSpPr>
        <p:spPr>
          <a:xfrm>
            <a:off x="5899150" y="3375025"/>
            <a:ext cx="501650" cy="241300"/>
          </a:xfrm>
          <a:prstGeom prst="straightConnector1">
            <a:avLst/>
          </a:prstGeom>
          <a:ln w="635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accent4">
                    <a:lumMod val="75000"/>
                  </a:schemeClr>
                </a:solidFill>
              </a:rPr>
              <a:t>Literature Review (15%)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1500 words</a:t>
            </a:r>
          </a:p>
          <a:p>
            <a:r>
              <a:rPr lang="en-GB" dirty="0"/>
              <a:t>Aim is to write an “Introduction” to your final research proposal</a:t>
            </a:r>
          </a:p>
          <a:p>
            <a:endParaRPr lang="en-GB" dirty="0"/>
          </a:p>
          <a:p>
            <a:r>
              <a:rPr lang="en-GB" dirty="0"/>
              <a:t>Submit to </a:t>
            </a:r>
            <a:r>
              <a:rPr lang="en-GB" b="1" dirty="0"/>
              <a:t>supervisor</a:t>
            </a:r>
            <a:r>
              <a:rPr lang="en-GB" dirty="0"/>
              <a:t> via email &amp; online </a:t>
            </a:r>
            <a:r>
              <a:rPr lang="en-GB" b="1" dirty="0"/>
              <a:t>wattle</a:t>
            </a:r>
            <a:r>
              <a:rPr lang="en-GB" dirty="0"/>
              <a:t> via </a:t>
            </a:r>
            <a:r>
              <a:rPr lang="en-GB" dirty="0" err="1"/>
              <a:t>Turnitin</a:t>
            </a:r>
            <a:endParaRPr lang="en-AU" dirty="0"/>
          </a:p>
          <a:p>
            <a:r>
              <a:rPr lang="en-GB" b="1" dirty="0"/>
              <a:t>Marked by your </a:t>
            </a:r>
            <a:r>
              <a:rPr lang="en-GB" b="1" i="1" dirty="0"/>
              <a:t>ANU academic supervisor</a:t>
            </a:r>
            <a:endParaRPr lang="en-AU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260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842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Examples of literature reviews </a:t>
            </a:r>
            <a:br>
              <a:rPr lang="en-AU" dirty="0"/>
            </a:br>
            <a:r>
              <a:rPr lang="en-AU" dirty="0"/>
              <a:t>on wattle</a:t>
            </a:r>
            <a:br>
              <a:rPr lang="en-AU" dirty="0"/>
            </a:b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1879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12-15 min </a:t>
            </a:r>
            <a:r>
              <a:rPr lang="en-GB" dirty="0" err="1"/>
              <a:t>powerpoint</a:t>
            </a:r>
            <a:r>
              <a:rPr lang="en-GB" dirty="0"/>
              <a:t> presentation summarising relevant results of a scientific paper of your choice, with ~5 min of questions</a:t>
            </a:r>
          </a:p>
          <a:p>
            <a:r>
              <a:rPr lang="en-GB" dirty="0"/>
              <a:t>Marked by ANU researchers from RSB and JCSMR</a:t>
            </a:r>
            <a:endParaRPr lang="en-AU" dirty="0"/>
          </a:p>
          <a:p>
            <a:endParaRPr lang="en-AU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u="sng" dirty="0">
                <a:solidFill>
                  <a:srgbClr val="0070C0"/>
                </a:solidFill>
              </a:rPr>
              <a:t>JC Presentation (10%)</a:t>
            </a:r>
          </a:p>
        </p:txBody>
      </p:sp>
    </p:spTree>
    <p:extLst>
      <p:ext uri="{BB962C8B-B14F-4D97-AF65-F5344CB8AC3E}">
        <p14:creationId xmlns:p14="http://schemas.microsoft.com/office/powerpoint/2010/main" val="4283506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JC Presentation: 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Aim to inform colleagues about interesting research conducted</a:t>
            </a:r>
          </a:p>
          <a:p>
            <a:endParaRPr lang="en-US" dirty="0"/>
          </a:p>
          <a:p>
            <a:r>
              <a:rPr lang="en-US" dirty="0"/>
              <a:t>Highlight </a:t>
            </a:r>
          </a:p>
          <a:p>
            <a:pPr lvl="1">
              <a:buFontTx/>
              <a:buChar char="-"/>
            </a:pPr>
            <a:r>
              <a:rPr lang="en-US" dirty="0"/>
              <a:t>relevant research question</a:t>
            </a:r>
          </a:p>
          <a:p>
            <a:pPr lvl="1">
              <a:buFontTx/>
              <a:buChar char="-"/>
            </a:pPr>
            <a:r>
              <a:rPr lang="en-US" dirty="0"/>
              <a:t>key methods</a:t>
            </a:r>
          </a:p>
          <a:p>
            <a:pPr lvl="1">
              <a:buFontTx/>
              <a:buChar char="-"/>
            </a:pPr>
            <a:r>
              <a:rPr lang="en-US" dirty="0"/>
              <a:t>results that support hypotheses /aims</a:t>
            </a:r>
          </a:p>
          <a:p>
            <a:pPr lvl="1">
              <a:buFontTx/>
              <a:buChar char="-"/>
            </a:pPr>
            <a:r>
              <a:rPr lang="en-US" dirty="0"/>
              <a:t>significance / broader implications of research</a:t>
            </a:r>
          </a:p>
        </p:txBody>
      </p:sp>
    </p:spTree>
    <p:extLst>
      <p:ext uri="{BB962C8B-B14F-4D97-AF65-F5344CB8AC3E}">
        <p14:creationId xmlns:p14="http://schemas.microsoft.com/office/powerpoint/2010/main" val="3420360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1125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Outline</a:t>
            </a:r>
            <a:r>
              <a:rPr lang="en-US" dirty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646"/>
            <a:ext cx="8321040" cy="5225357"/>
          </a:xfrm>
        </p:spPr>
        <p:txBody>
          <a:bodyPr>
            <a:normAutofit lnSpcReduction="10000"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Background</a:t>
            </a:r>
            <a:r>
              <a:rPr lang="en-US" sz="2800" dirty="0">
                <a:solidFill>
                  <a:schemeClr val="accent5"/>
                </a:solidFill>
              </a:rPr>
              <a:t> </a:t>
            </a:r>
          </a:p>
          <a:p>
            <a:pPr lvl="1"/>
            <a:r>
              <a:rPr lang="en-US" dirty="0"/>
              <a:t> Set the scene and explain terms</a:t>
            </a:r>
          </a:p>
          <a:p>
            <a:pPr lvl="1"/>
            <a:r>
              <a:rPr lang="en-US" dirty="0"/>
              <a:t> Know your audience: non-</a:t>
            </a:r>
            <a:r>
              <a:rPr lang="en-US" dirty="0" err="1"/>
              <a:t>specialised</a:t>
            </a:r>
            <a:r>
              <a:rPr lang="en-US" dirty="0"/>
              <a:t> scientific colleagues</a:t>
            </a:r>
          </a:p>
          <a:p>
            <a:pPr lvl="1"/>
            <a:endParaRPr lang="en-US" dirty="0"/>
          </a:p>
          <a:p>
            <a:r>
              <a:rPr lang="en-US" sz="2800" dirty="0">
                <a:solidFill>
                  <a:srgbClr val="0070C0"/>
                </a:solidFill>
              </a:rPr>
              <a:t>Summarize:</a:t>
            </a:r>
            <a:r>
              <a:rPr lang="en-US" sz="2800" dirty="0">
                <a:solidFill>
                  <a:srgbClr val="4BACC6"/>
                </a:solidFill>
              </a:rPr>
              <a:t> </a:t>
            </a:r>
            <a:r>
              <a:rPr lang="en-US" sz="2800" dirty="0"/>
              <a:t>Methods -&gt; </a:t>
            </a:r>
            <a:r>
              <a:rPr lang="en-US" sz="2800" b="1" u="sng" dirty="0"/>
              <a:t>Results</a:t>
            </a:r>
            <a:r>
              <a:rPr lang="en-US" sz="2800" dirty="0"/>
              <a:t> -&gt; Discussion</a:t>
            </a:r>
          </a:p>
          <a:p>
            <a:endParaRPr lang="en-US" sz="2800" dirty="0">
              <a:solidFill>
                <a:srgbClr val="0070C0"/>
              </a:solidFill>
            </a:endParaRPr>
          </a:p>
          <a:p>
            <a:r>
              <a:rPr lang="en-US" sz="2800" dirty="0">
                <a:solidFill>
                  <a:srgbClr val="0070C0"/>
                </a:solidFill>
              </a:rPr>
              <a:t>Results</a:t>
            </a:r>
          </a:p>
          <a:p>
            <a:pPr lvl="1"/>
            <a:r>
              <a:rPr lang="en-US" dirty="0"/>
              <a:t>present in visually interesting graphics</a:t>
            </a:r>
          </a:p>
          <a:p>
            <a:pPr lvl="1"/>
            <a:r>
              <a:rPr lang="en-US" dirty="0"/>
              <a:t>graphs should have simple text of main “take home message”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091094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1125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Outline</a:t>
            </a:r>
            <a:r>
              <a:rPr lang="en-US" dirty="0">
                <a:solidFill>
                  <a:srgbClr val="0070C0"/>
                </a:solidFill>
              </a:rPr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5763"/>
            <a:ext cx="8321040" cy="522535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Discussion</a:t>
            </a:r>
          </a:p>
          <a:p>
            <a:pPr lvl="1"/>
            <a:r>
              <a:rPr lang="en-US" sz="2400" dirty="0"/>
              <a:t>relate results back to hypotheses and aims of research</a:t>
            </a:r>
          </a:p>
          <a:p>
            <a:pPr lvl="1"/>
            <a:r>
              <a:rPr lang="en-US" sz="2400" dirty="0"/>
              <a:t>leave time for your audience to ask questions and offer their opinions</a:t>
            </a:r>
          </a:p>
          <a:p>
            <a:pPr lvl="1"/>
            <a:endParaRPr lang="en-US" sz="2400" dirty="0"/>
          </a:p>
          <a:p>
            <a:r>
              <a:rPr lang="en-US" sz="2800" dirty="0">
                <a:solidFill>
                  <a:srgbClr val="0070C0"/>
                </a:solidFill>
              </a:rPr>
              <a:t>Critical analysis of paper</a:t>
            </a:r>
          </a:p>
          <a:p>
            <a:pPr lvl="1"/>
            <a:r>
              <a:rPr lang="en-US" sz="2400" dirty="0"/>
              <a:t>can be mentioned throughout, but good to summarize at end (suggestions for improvement)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7462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876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70C0"/>
                </a:solidFill>
              </a:rPr>
              <a:t>Scientific Preparation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313" y="1156452"/>
            <a:ext cx="8048367" cy="504114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What background does the audience need? </a:t>
            </a:r>
          </a:p>
          <a:p>
            <a:pPr lvl="1"/>
            <a:r>
              <a:rPr lang="en-US" sz="2500" dirty="0"/>
              <a:t>introduce history/relate to older methods/ideas they may already understand/use</a:t>
            </a:r>
          </a:p>
          <a:p>
            <a:pPr lvl="1"/>
            <a:endParaRPr lang="en-US" sz="2500" dirty="0"/>
          </a:p>
          <a:p>
            <a:pPr lvl="1"/>
            <a:r>
              <a:rPr lang="en-US" sz="2500" dirty="0">
                <a:solidFill>
                  <a:srgbClr val="0070C0"/>
                </a:solidFill>
              </a:rPr>
              <a:t>You will likely need to do more background reading </a:t>
            </a:r>
            <a:r>
              <a:rPr lang="en-US" sz="2500" dirty="0"/>
              <a:t>(i.e., read papers cited in JC paper, depends on aim of presentation)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Key tables/figures of paper</a:t>
            </a:r>
          </a:p>
          <a:p>
            <a:pPr marL="457200" lvl="1" indent="0">
              <a:buNone/>
            </a:pPr>
            <a:r>
              <a:rPr lang="en-US" dirty="0"/>
              <a:t>-  </a:t>
            </a:r>
            <a:r>
              <a:rPr lang="en-US" sz="2400" dirty="0"/>
              <a:t>some are not good for presentations</a:t>
            </a:r>
          </a:p>
        </p:txBody>
      </p:sp>
    </p:spTree>
    <p:extLst>
      <p:ext uri="{BB962C8B-B14F-4D97-AF65-F5344CB8AC3E}">
        <p14:creationId xmlns:p14="http://schemas.microsoft.com/office/powerpoint/2010/main" val="2587252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Presentation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Relate to relevant examples and “real world” significance</a:t>
            </a:r>
          </a:p>
          <a:p>
            <a:r>
              <a:rPr lang="en-US" dirty="0"/>
              <a:t>Deconstruct article and make it easy to understand!</a:t>
            </a:r>
          </a:p>
          <a:p>
            <a:r>
              <a:rPr lang="en-US" dirty="0"/>
              <a:t>You do not need to describe extensive details of each experiment</a:t>
            </a:r>
          </a:p>
          <a:p>
            <a:r>
              <a:rPr lang="en-US" dirty="0"/>
              <a:t>Direct your story towards emphasizing your aim</a:t>
            </a:r>
          </a:p>
        </p:txBody>
      </p:sp>
    </p:spTree>
    <p:extLst>
      <p:ext uri="{BB962C8B-B14F-4D97-AF65-F5344CB8AC3E}">
        <p14:creationId xmlns:p14="http://schemas.microsoft.com/office/powerpoint/2010/main" val="31196022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6713" y="57855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Examples of JC presentations</a:t>
            </a:r>
            <a:br>
              <a:rPr lang="en-AU" dirty="0"/>
            </a:br>
            <a:r>
              <a:rPr lang="en-AU" dirty="0"/>
              <a:t>on wattle to critique</a:t>
            </a:r>
            <a:br>
              <a:rPr lang="en-AU" dirty="0"/>
            </a:br>
            <a:endParaRPr lang="en-A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9BCB9A8-4803-4DD0-9384-BC1821ACD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5372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6713" y="57855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AU" dirty="0"/>
              <a:t>Examples of JC presentations</a:t>
            </a:r>
            <a:br>
              <a:rPr lang="en-AU" dirty="0"/>
            </a:br>
            <a:r>
              <a:rPr lang="en-AU" dirty="0"/>
              <a:t>on wattle to critique</a:t>
            </a:r>
            <a:br>
              <a:rPr lang="en-AU" dirty="0"/>
            </a:br>
            <a:endParaRPr lang="en-A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9BCB9A8-4803-4DD0-9384-BC1821ACD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/>
              <a:t>Have </a:t>
            </a:r>
            <a:r>
              <a:rPr lang="en-US" dirty="0"/>
              <a:t>a draft of your JC </a:t>
            </a:r>
            <a:r>
              <a:rPr lang="en-US" dirty="0" err="1"/>
              <a:t>Powerpoint</a:t>
            </a:r>
            <a:r>
              <a:rPr lang="en-US" dirty="0"/>
              <a:t> presentation for critique and to practice.  Be prepared to give an informal presentation of your article as you share your screen </a:t>
            </a:r>
            <a:r>
              <a:rPr lang="en-US" dirty="0" err="1"/>
              <a:t>powerpoint</a:t>
            </a:r>
            <a:r>
              <a:rPr lang="en-US" dirty="0"/>
              <a:t> slides. We will also have one demonstrator to help provide feedback on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840961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639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Aim: lead readers to research gap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800" y="1605598"/>
            <a:ext cx="8229600" cy="452596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Set the scene </a:t>
            </a:r>
          </a:p>
          <a:p>
            <a:pPr lvl="1"/>
            <a:r>
              <a:rPr lang="en-US" dirty="0"/>
              <a:t>Significance and greater context/application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Synthesis of key ideas </a:t>
            </a:r>
          </a:p>
          <a:p>
            <a:pPr lvl="1"/>
            <a:r>
              <a:rPr lang="en-US" dirty="0"/>
              <a:t>Summarize topics related to research gap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Critical analysis </a:t>
            </a:r>
            <a:r>
              <a:rPr lang="en-US" dirty="0"/>
              <a:t>of previous literature, including previous techniques used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EF8B986-AB45-4D53-AF40-DED0B8733043}"/>
              </a:ext>
            </a:extLst>
          </p:cNvPr>
          <p:cNvSpPr txBox="1">
            <a:spLocks/>
          </p:cNvSpPr>
          <p:nvPr/>
        </p:nvSpPr>
        <p:spPr>
          <a:xfrm>
            <a:off x="457200" y="-34512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u="sng" dirty="0">
                <a:solidFill>
                  <a:schemeClr val="accent4">
                    <a:lumMod val="75000"/>
                  </a:schemeClr>
                </a:solidFill>
              </a:rPr>
              <a:t>Literature Review  </a:t>
            </a:r>
          </a:p>
        </p:txBody>
      </p:sp>
    </p:spTree>
    <p:extLst>
      <p:ext uri="{BB962C8B-B14F-4D97-AF65-F5344CB8AC3E}">
        <p14:creationId xmlns:p14="http://schemas.microsoft.com/office/powerpoint/2010/main" val="112388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E043104E-3E53-6C42-83A8-2B45F1499C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0938" y="74613"/>
            <a:ext cx="6842125" cy="752475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400" dirty="0">
                <a:solidFill>
                  <a:schemeClr val="tx1"/>
                </a:solidFill>
              </a:rPr>
              <a:t>Reading critically: Evaluate information and sources</a:t>
            </a:r>
          </a:p>
        </p:txBody>
      </p:sp>
      <p:pic>
        <p:nvPicPr>
          <p:cNvPr id="31746" name="Picture 4">
            <a:extLst>
              <a:ext uri="{FF2B5EF4-FFF2-40B4-BE49-F238E27FC236}">
                <a16:creationId xmlns:a16="http://schemas.microsoft.com/office/drawing/2014/main" id="{E7C91A53-2C46-463B-B131-57F10C465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56"/>
          <a:stretch>
            <a:fillRect/>
          </a:stretch>
        </p:blipFill>
        <p:spPr bwMode="auto">
          <a:xfrm>
            <a:off x="0" y="1039813"/>
            <a:ext cx="9144000" cy="4513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A5622D-E448-3F49-98A6-488DDD5C19FE}"/>
              </a:ext>
            </a:extLst>
          </p:cNvPr>
          <p:cNvSpPr txBox="1"/>
          <p:nvPr/>
        </p:nvSpPr>
        <p:spPr>
          <a:xfrm>
            <a:off x="4283075" y="5053013"/>
            <a:ext cx="1943100" cy="31591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AU" sz="1450" dirty="0">
                <a:hlinkClick r:id="rId4"/>
              </a:rPr>
              <a:t>evaluating sources</a:t>
            </a:r>
            <a:endParaRPr lang="en-US" sz="1450" dirty="0"/>
          </a:p>
        </p:txBody>
      </p:sp>
      <p:sp>
        <p:nvSpPr>
          <p:cNvPr id="31748" name="TextBox 1">
            <a:extLst>
              <a:ext uri="{FF2B5EF4-FFF2-40B4-BE49-F238E27FC236}">
                <a16:creationId xmlns:a16="http://schemas.microsoft.com/office/drawing/2014/main" id="{AA49552D-BE9C-4442-B0A6-DF4AAAACDD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1830388"/>
            <a:ext cx="12255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 b="1">
                <a:solidFill>
                  <a:srgbClr val="0432FF"/>
                </a:solidFill>
              </a:rPr>
              <a:t>When?</a:t>
            </a:r>
          </a:p>
        </p:txBody>
      </p:sp>
      <p:sp>
        <p:nvSpPr>
          <p:cNvPr id="31749" name="TextBox 6">
            <a:extLst>
              <a:ext uri="{FF2B5EF4-FFF2-40B4-BE49-F238E27FC236}">
                <a16:creationId xmlns:a16="http://schemas.microsoft.com/office/drawing/2014/main" id="{1CACFE4E-A09A-4A8A-A5D8-1187BC0E77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8175" y="2060575"/>
            <a:ext cx="1223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 b="1">
                <a:solidFill>
                  <a:srgbClr val="0432FF"/>
                </a:solidFill>
              </a:rPr>
              <a:t>Why?</a:t>
            </a:r>
          </a:p>
        </p:txBody>
      </p:sp>
      <p:sp>
        <p:nvSpPr>
          <p:cNvPr id="31750" name="TextBox 7">
            <a:extLst>
              <a:ext uri="{FF2B5EF4-FFF2-40B4-BE49-F238E27FC236}">
                <a16:creationId xmlns:a16="http://schemas.microsoft.com/office/drawing/2014/main" id="{38FA4368-D442-4ECF-9027-79B0E761FC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813" y="3640138"/>
            <a:ext cx="295275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2400" b="1">
                <a:solidFill>
                  <a:srgbClr val="0432FF"/>
                </a:solidFill>
              </a:rPr>
              <a:t>Who? (publisher/author)</a:t>
            </a:r>
          </a:p>
        </p:txBody>
      </p:sp>
      <p:sp>
        <p:nvSpPr>
          <p:cNvPr id="31751" name="TextBox 8">
            <a:extLst>
              <a:ext uri="{FF2B5EF4-FFF2-40B4-BE49-F238E27FC236}">
                <a16:creationId xmlns:a16="http://schemas.microsoft.com/office/drawing/2014/main" id="{D5E48B2F-54D9-4F9F-A301-6A9071BAC6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5510213"/>
            <a:ext cx="74898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2400" b="1">
                <a:solidFill>
                  <a:srgbClr val="0432FF"/>
                </a:solidFill>
              </a:rPr>
              <a:t>WHAT does it tell you in relation to your search/writing aims?</a:t>
            </a:r>
          </a:p>
        </p:txBody>
      </p:sp>
      <p:sp>
        <p:nvSpPr>
          <p:cNvPr id="31752" name="TextBox 2">
            <a:extLst>
              <a:ext uri="{FF2B5EF4-FFF2-40B4-BE49-F238E27FC236}">
                <a16:creationId xmlns:a16="http://schemas.microsoft.com/office/drawing/2014/main" id="{B56BC2D8-6CC1-4C27-80DF-F08B1FE8E7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40475" y="3455988"/>
            <a:ext cx="230346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 b="1">
                <a:solidFill>
                  <a:srgbClr val="0432FF"/>
                </a:solidFill>
              </a:rPr>
              <a:t>How? (e.g., appropriate</a:t>
            </a:r>
          </a:p>
          <a:p>
            <a:r>
              <a:rPr lang="en-US" altLang="en-US" sz="2400" b="1">
                <a:solidFill>
                  <a:srgbClr val="0432FF"/>
                </a:solidFill>
              </a:rPr>
              <a:t> methods)</a:t>
            </a:r>
          </a:p>
        </p:txBody>
      </p:sp>
      <p:sp>
        <p:nvSpPr>
          <p:cNvPr id="31753" name="TextBox 3">
            <a:extLst>
              <a:ext uri="{FF2B5EF4-FFF2-40B4-BE49-F238E27FC236}">
                <a16:creationId xmlns:a16="http://schemas.microsoft.com/office/drawing/2014/main" id="{2AE9BF80-E79E-411C-981F-E829A2F66D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0113" y="6577013"/>
            <a:ext cx="44338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/>
              <a:t>Blue text added by C. Moray, image from ANU Academic Skills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D8B5650-2499-DD44-AD71-89DCE3D50A03}"/>
              </a:ext>
            </a:extLst>
          </p:cNvPr>
          <p:cNvSpPr/>
          <p:nvPr/>
        </p:nvSpPr>
        <p:spPr>
          <a:xfrm>
            <a:off x="323850" y="1484313"/>
            <a:ext cx="8496300" cy="5040312"/>
          </a:xfrm>
          <a:prstGeom prst="roundRect">
            <a:avLst/>
          </a:prstGeom>
          <a:solidFill>
            <a:srgbClr val="D883FF">
              <a:alpha val="27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2600" u="sng" dirty="0">
                <a:solidFill>
                  <a:schemeClr val="tx1"/>
                </a:solidFill>
              </a:rPr>
              <a:t>Step 1</a:t>
            </a:r>
            <a:r>
              <a:rPr lang="en-US" sz="2600" dirty="0">
                <a:solidFill>
                  <a:schemeClr val="tx1"/>
                </a:solidFill>
              </a:rPr>
              <a:t>:    What does the research paper say?</a:t>
            </a:r>
            <a:br>
              <a:rPr lang="en-US" sz="2600" dirty="0">
                <a:solidFill>
                  <a:schemeClr val="tx1"/>
                </a:solidFill>
              </a:rPr>
            </a:b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 		Dissect the research paper</a:t>
            </a:r>
            <a:br>
              <a:rPr lang="en-US" sz="2600" dirty="0">
                <a:solidFill>
                  <a:schemeClr val="tx1"/>
                </a:solidFill>
              </a:rPr>
            </a:br>
            <a:br>
              <a:rPr lang="en-US" sz="2600" dirty="0">
                <a:solidFill>
                  <a:schemeClr val="tx1"/>
                </a:solidFill>
              </a:rPr>
            </a:br>
            <a:br>
              <a:rPr lang="en-US" sz="2600" dirty="0">
                <a:solidFill>
                  <a:schemeClr val="tx1"/>
                </a:solidFill>
              </a:rPr>
            </a:b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u="sng" dirty="0">
                <a:solidFill>
                  <a:schemeClr val="tx1"/>
                </a:solidFill>
              </a:rPr>
              <a:t>Step 2</a:t>
            </a:r>
            <a:r>
              <a:rPr lang="en-US" sz="2600" dirty="0">
                <a:solidFill>
                  <a:schemeClr val="tx1"/>
                </a:solidFill>
              </a:rPr>
              <a:t>:    What am I trying to say? 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	 	</a:t>
            </a:r>
            <a:br>
              <a:rPr lang="en-US" sz="2600" dirty="0">
                <a:solidFill>
                  <a:schemeClr val="tx1"/>
                </a:solidFill>
              </a:rPr>
            </a:br>
            <a:r>
              <a:rPr lang="en-US" sz="2600" dirty="0">
                <a:solidFill>
                  <a:schemeClr val="tx1"/>
                </a:solidFill>
              </a:rPr>
              <a:t>		Incorporate relevant information from 			research papers to support your work</a:t>
            </a:r>
          </a:p>
          <a:p>
            <a:pPr>
              <a:defRPr/>
            </a:pPr>
            <a:endParaRPr lang="en-US" sz="26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3BE719-DD72-BA4C-A6EE-04D24B8BD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260350"/>
            <a:ext cx="8496300" cy="936625"/>
          </a:xfrm>
          <a:solidFill>
            <a:schemeClr val="bg1"/>
          </a:solidFill>
        </p:spPr>
        <p:txBody>
          <a:bodyPr>
            <a:noAutofit/>
          </a:bodyPr>
          <a:lstStyle/>
          <a:p>
            <a:pPr>
              <a:defRPr/>
            </a:pP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r>
              <a:rPr lang="en-US" sz="3000" dirty="0"/>
              <a:t>Reading and Preparing to write</a:t>
            </a: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endParaRPr lang="en-US" sz="3000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D4B2514-9B4E-864F-80B8-713612A6DF11}"/>
              </a:ext>
            </a:extLst>
          </p:cNvPr>
          <p:cNvSpPr/>
          <p:nvPr/>
        </p:nvSpPr>
        <p:spPr>
          <a:xfrm>
            <a:off x="714801" y="4941887"/>
            <a:ext cx="744263" cy="43180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D3A29CF7-14BF-2C46-9958-FBBAF2983345}"/>
              </a:ext>
            </a:extLst>
          </p:cNvPr>
          <p:cNvSpPr/>
          <p:nvPr/>
        </p:nvSpPr>
        <p:spPr>
          <a:xfrm>
            <a:off x="741049" y="2581179"/>
            <a:ext cx="691765" cy="43180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1" name="Picture 3">
            <a:extLst>
              <a:ext uri="{FF2B5EF4-FFF2-40B4-BE49-F238E27FC236}">
                <a16:creationId xmlns:a16="http://schemas.microsoft.com/office/drawing/2014/main" id="{F80481C4-731C-4BB2-8944-54F1636B4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438" y="990600"/>
            <a:ext cx="9251951" cy="517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927425-B584-294D-9112-E07FC1C79660}"/>
              </a:ext>
            </a:extLst>
          </p:cNvPr>
          <p:cNvSpPr txBox="1"/>
          <p:nvPr/>
        </p:nvSpPr>
        <p:spPr>
          <a:xfrm>
            <a:off x="4787900" y="5792788"/>
            <a:ext cx="1871663" cy="300037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350" dirty="0">
                <a:hlinkClick r:id="rId4"/>
              </a:rPr>
              <a:t>Reading Strategies</a:t>
            </a:r>
            <a:endParaRPr lang="en-US" sz="1350" dirty="0"/>
          </a:p>
        </p:txBody>
      </p:sp>
      <p:sp>
        <p:nvSpPr>
          <p:cNvPr id="35843" name="TextBox 5">
            <a:extLst>
              <a:ext uri="{FF2B5EF4-FFF2-40B4-BE49-F238E27FC236}">
                <a16:creationId xmlns:a16="http://schemas.microsoft.com/office/drawing/2014/main" id="{E00E3E77-6B1F-48FA-A02B-8F82CB9C4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613" y="6453188"/>
            <a:ext cx="90757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Source: Academic Skills, ANU. </a:t>
            </a:r>
            <a:r>
              <a:rPr lang="en-US" altLang="en-US">
                <a:solidFill>
                  <a:srgbClr val="0070C0"/>
                </a:solidFill>
              </a:rPr>
              <a:t>*Please see resources on Wattle From Academic Skills*</a:t>
            </a:r>
          </a:p>
          <a:p>
            <a:endParaRPr lang="en-US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916291E-3F0F-5849-84B3-59C1D1E6E32C}"/>
              </a:ext>
            </a:extLst>
          </p:cNvPr>
          <p:cNvSpPr txBox="1">
            <a:spLocks noChangeArrowheads="1"/>
          </p:cNvSpPr>
          <p:nvPr/>
        </p:nvSpPr>
        <p:spPr bwMode="black">
          <a:xfrm>
            <a:off x="839788" y="182563"/>
            <a:ext cx="7418387" cy="65405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lIns="182880" tIns="182880" rIns="182880" bIns="182880" anchor="ctr"/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 kern="1200" cap="all" spc="20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2pPr>
            <a:lvl3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3pPr>
            <a:lvl4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4pPr>
            <a:lvl5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5pPr>
            <a:lvl6pPr marL="4572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6pPr>
            <a:lvl7pPr marL="9144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7pPr>
            <a:lvl8pPr marL="13716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8pPr>
            <a:lvl9pPr marL="18288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600">
                <a:solidFill>
                  <a:srgbClr val="262626"/>
                </a:solidFill>
                <a:latin typeface="Gill Sans MT" panose="020B0502020104020203" pitchFamily="34" charset="77"/>
              </a:defRPr>
            </a:lvl9pPr>
          </a:lstStyle>
          <a:p>
            <a:pPr eaLnBrk="1" fontAlgn="auto" hangingPunct="1">
              <a:lnSpc>
                <a:spcPct val="80000"/>
              </a:lnSpc>
              <a:spcAft>
                <a:spcPts val="600"/>
              </a:spcAft>
              <a:defRPr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Reading </a:t>
            </a:r>
            <a:r>
              <a:rPr lang="en-US" dirty="0"/>
              <a:t>and note taking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2F9C70D0-73B8-3747-BF72-3B1B712400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49857" y="1196975"/>
            <a:ext cx="8794143" cy="532765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rtlCol="0">
            <a:normAutofit fontScale="92500" lnSpcReduction="20000"/>
          </a:bodyPr>
          <a:lstStyle/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Introduction/Background</a:t>
            </a:r>
          </a:p>
          <a:p>
            <a:pPr lvl="1"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rgbClr val="00B0F0"/>
                </a:solidFill>
              </a:rPr>
              <a:t>Research Question</a:t>
            </a:r>
            <a:endParaRPr lang="en-US" sz="2400" dirty="0">
              <a:solidFill>
                <a:srgbClr val="00B0F0"/>
              </a:solidFill>
            </a:endParaRPr>
          </a:p>
          <a:p>
            <a:pPr lvl="1"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rgbClr val="00B0F0"/>
                </a:solidFill>
              </a:rPr>
              <a:t>Aims</a:t>
            </a:r>
            <a:endParaRPr lang="en-US" sz="2400" dirty="0">
              <a:solidFill>
                <a:srgbClr val="00B0F0"/>
              </a:solidFill>
            </a:endParaRPr>
          </a:p>
          <a:p>
            <a:pPr lvl="1"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rgbClr val="00B0F0"/>
                </a:solidFill>
              </a:rPr>
              <a:t>Hypotheses (sometimes)</a:t>
            </a: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endParaRPr lang="en-US" sz="2400" b="1" dirty="0">
              <a:solidFill>
                <a:schemeClr val="bg1">
                  <a:lumMod val="65000"/>
                </a:schemeClr>
              </a:solidFill>
            </a:endParaRP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endParaRPr lang="en-US" sz="2400" b="1" dirty="0">
              <a:solidFill>
                <a:schemeClr val="bg1">
                  <a:lumMod val="65000"/>
                </a:schemeClr>
              </a:solidFill>
            </a:endParaRP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endParaRPr lang="en-US" sz="2400" b="1" dirty="0">
              <a:solidFill>
                <a:schemeClr val="bg1">
                  <a:lumMod val="65000"/>
                </a:schemeClr>
              </a:solidFill>
            </a:endParaRP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Experimental Design/Approach (Methods)</a:t>
            </a: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pPr eaLnBrk="1" fontAlgn="auto" hangingPunct="1">
              <a:lnSpc>
                <a:spcPct val="150000"/>
              </a:lnSpc>
              <a:spcAft>
                <a:spcPts val="0"/>
              </a:spcAft>
              <a:defRPr/>
            </a:pPr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Discussion/Conclusions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9E9B66CC-4EAD-2943-81FE-0F5E69BD5A6E}"/>
              </a:ext>
            </a:extLst>
          </p:cNvPr>
          <p:cNvSpPr/>
          <p:nvPr/>
        </p:nvSpPr>
        <p:spPr>
          <a:xfrm>
            <a:off x="4716463" y="1666875"/>
            <a:ext cx="792162" cy="2049463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BEB82A1-5E3D-0E42-9B6D-EE64B8522056}"/>
              </a:ext>
            </a:extLst>
          </p:cNvPr>
          <p:cNvSpPr/>
          <p:nvPr/>
        </p:nvSpPr>
        <p:spPr>
          <a:xfrm>
            <a:off x="5580063" y="1125538"/>
            <a:ext cx="3465512" cy="3959225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100" dirty="0">
                <a:solidFill>
                  <a:schemeClr val="tx1"/>
                </a:solidFill>
              </a:rPr>
              <a:t>Identify the goals of the research to understand </a:t>
            </a:r>
          </a:p>
          <a:p>
            <a:pPr algn="ctr">
              <a:defRPr/>
            </a:pPr>
            <a:endParaRPr lang="en-US" sz="2100" dirty="0">
              <a:solidFill>
                <a:schemeClr val="tx1"/>
              </a:solidFill>
            </a:endParaRPr>
          </a:p>
          <a:p>
            <a:pPr marL="457200" indent="-457200">
              <a:buFontTx/>
              <a:buAutoNum type="arabicPeriod"/>
              <a:defRPr/>
            </a:pPr>
            <a:r>
              <a:rPr lang="en-US" sz="2100" dirty="0">
                <a:solidFill>
                  <a:schemeClr val="tx1"/>
                </a:solidFill>
              </a:rPr>
              <a:t>the content </a:t>
            </a:r>
          </a:p>
          <a:p>
            <a:pPr marL="457200" indent="-457200">
              <a:buFontTx/>
              <a:buAutoNum type="arabicPeriod"/>
              <a:defRPr/>
            </a:pPr>
            <a:endParaRPr lang="en-US" sz="2100" dirty="0">
              <a:solidFill>
                <a:schemeClr val="tx1"/>
              </a:solidFill>
            </a:endParaRPr>
          </a:p>
          <a:p>
            <a:pPr marL="457200" indent="-457200">
              <a:buFontTx/>
              <a:buAutoNum type="arabicPeriod"/>
              <a:defRPr/>
            </a:pPr>
            <a:r>
              <a:rPr lang="en-US" sz="2100" dirty="0">
                <a:solidFill>
                  <a:schemeClr val="tx1"/>
                </a:solidFill>
              </a:rPr>
              <a:t>how it relates to your research goals</a:t>
            </a:r>
          </a:p>
          <a:p>
            <a:pPr marL="457200" indent="-457200">
              <a:buFontTx/>
              <a:buAutoNum type="arabicPeriod"/>
              <a:defRPr/>
            </a:pPr>
            <a:endParaRPr lang="en-US" sz="2100" dirty="0">
              <a:solidFill>
                <a:schemeClr val="tx1"/>
              </a:solidFill>
            </a:endParaRPr>
          </a:p>
          <a:p>
            <a:pPr marL="457200" indent="-457200">
              <a:buFontTx/>
              <a:buAutoNum type="arabicPeriod"/>
              <a:defRPr/>
            </a:pPr>
            <a:r>
              <a:rPr lang="en-US" sz="2100" dirty="0">
                <a:solidFill>
                  <a:schemeClr val="tx1"/>
                </a:solidFill>
              </a:rPr>
              <a:t>how to critique and incorporate the findings into your work</a:t>
            </a: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87F4E366-3EC1-C246-A350-DD159FCFFE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8313" y="115888"/>
            <a:ext cx="8229600" cy="8636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dirty="0">
                <a:solidFill>
                  <a:schemeClr val="tx1"/>
                </a:solidFill>
              </a:rPr>
              <a:t>Reading critically: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Dissect the research paper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7E45A-3C4B-DF45-90A2-51D151F9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225" y="115888"/>
            <a:ext cx="6565900" cy="7429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What is a research question</a:t>
            </a:r>
          </a:p>
        </p:txBody>
      </p:sp>
      <p:sp>
        <p:nvSpPr>
          <p:cNvPr id="62466" name="Content Placeholder 2">
            <a:extLst>
              <a:ext uri="{FF2B5EF4-FFF2-40B4-BE49-F238E27FC236}">
                <a16:creationId xmlns:a16="http://schemas.microsoft.com/office/drawing/2014/main" id="{F5CFA577-BC4A-4D80-A89E-B40EABCA82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55650" y="1268413"/>
            <a:ext cx="7777163" cy="4471987"/>
          </a:xfrm>
        </p:spPr>
        <p:txBody>
          <a:bodyPr/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altLang="en-US" sz="3600"/>
              <a:t>A clear, concise, and </a:t>
            </a:r>
            <a:r>
              <a:rPr lang="en-US" altLang="en-US" sz="3600">
                <a:solidFill>
                  <a:srgbClr val="0070C0"/>
                </a:solidFill>
              </a:rPr>
              <a:t>testable</a:t>
            </a:r>
            <a:r>
              <a:rPr lang="en-US" altLang="en-US" sz="3600"/>
              <a:t> question that outlines the central inquiry of the research.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en-US" sz="360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en-US" sz="3600"/>
          </a:p>
          <a:p>
            <a:pPr marL="0" indent="0" algn="ctr">
              <a:buFont typeface="Arial" panose="020B0604020202020204" pitchFamily="34" charset="0"/>
              <a:buNone/>
            </a:pPr>
            <a:endParaRPr lang="en-US" altLang="en-US" sz="360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altLang="en-US" sz="3600">
                <a:solidFill>
                  <a:srgbClr val="7030A0"/>
                </a:solidFill>
              </a:rPr>
              <a:t>Who? What? Where? When? Why?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Content Placeholder 2">
            <a:extLst>
              <a:ext uri="{FF2B5EF4-FFF2-40B4-BE49-F238E27FC236}">
                <a16:creationId xmlns:a16="http://schemas.microsoft.com/office/drawing/2014/main" id="{E6C5F6AE-73B7-41EA-8693-6EABB1B047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22313" y="1196975"/>
            <a:ext cx="7705725" cy="4614863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AU" altLang="en-US" sz="2600" i="1"/>
              <a:t>What is the effect on the environment from global warming?</a:t>
            </a:r>
            <a:br>
              <a:rPr lang="en-AU" altLang="en-US" sz="2600"/>
            </a:br>
            <a:endParaRPr lang="en-AU" altLang="en-US" sz="2600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  <a:p>
            <a:pPr marL="0" indent="0">
              <a:buFont typeface="Arial" panose="020B0604020202020204" pitchFamily="34" charset="0"/>
              <a:buNone/>
            </a:pPr>
            <a:endParaRPr lang="en-AU" altLang="en-US" sz="2600" i="1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4C5088F-7306-ED4F-9C31-F51377C37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663" y="115888"/>
            <a:ext cx="6423025" cy="808037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Writing a Research Question</a:t>
            </a:r>
          </a:p>
        </p:txBody>
      </p:sp>
      <p:sp>
        <p:nvSpPr>
          <p:cNvPr id="64515" name="TextBox 5">
            <a:extLst>
              <a:ext uri="{FF2B5EF4-FFF2-40B4-BE49-F238E27FC236}">
                <a16:creationId xmlns:a16="http://schemas.microsoft.com/office/drawing/2014/main" id="{DD9B2E78-7145-4082-9A80-4CE294F40A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238" y="6581775"/>
            <a:ext cx="865187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/>
              <a:t>Source: The Writing Centre, George Mason University </a:t>
            </a:r>
            <a:r>
              <a:rPr lang="en-AU" altLang="en-US" sz="1200">
                <a:hlinkClick r:id="rId2"/>
              </a:rPr>
              <a:t>https://writingcenter.gmu.edu/guides/how-to-write-a-research-question</a:t>
            </a:r>
            <a:endParaRPr lang="en-US" altLang="en-US" sz="1200"/>
          </a:p>
        </p:txBody>
      </p:sp>
      <p:sp>
        <p:nvSpPr>
          <p:cNvPr id="64516" name="TextBox 1">
            <a:extLst>
              <a:ext uri="{FF2B5EF4-FFF2-40B4-BE49-F238E27FC236}">
                <a16:creationId xmlns:a16="http://schemas.microsoft.com/office/drawing/2014/main" id="{1F671F61-7FBF-48EE-B2AF-DCD714529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2403475"/>
            <a:ext cx="136842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7030A0"/>
                </a:solidFill>
              </a:rPr>
              <a:t>Too Broad!</a:t>
            </a:r>
          </a:p>
        </p:txBody>
      </p:sp>
      <p:sp>
        <p:nvSpPr>
          <p:cNvPr id="64517" name="TextBox 4">
            <a:extLst>
              <a:ext uri="{FF2B5EF4-FFF2-40B4-BE49-F238E27FC236}">
                <a16:creationId xmlns:a16="http://schemas.microsoft.com/office/drawing/2014/main" id="{CFE723D7-79BC-4205-A689-AEBDB4E266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1941513"/>
            <a:ext cx="42243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>
                <a:solidFill>
                  <a:srgbClr val="7030A0"/>
                </a:solidFill>
              </a:rPr>
              <a:t>What about the environment?</a:t>
            </a:r>
          </a:p>
        </p:txBody>
      </p:sp>
      <p:sp>
        <p:nvSpPr>
          <p:cNvPr id="64518" name="TextBox 6">
            <a:extLst>
              <a:ext uri="{FF2B5EF4-FFF2-40B4-BE49-F238E27FC236}">
                <a16:creationId xmlns:a16="http://schemas.microsoft.com/office/drawing/2014/main" id="{B7982C84-A94E-4BB7-8CFD-E8AE9A8EE5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4754563"/>
            <a:ext cx="30099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400">
                <a:solidFill>
                  <a:srgbClr val="7030A0"/>
                </a:solidFill>
              </a:rPr>
              <a:t>On what organisms?</a:t>
            </a:r>
          </a:p>
        </p:txBody>
      </p:sp>
      <p:sp>
        <p:nvSpPr>
          <p:cNvPr id="64519" name="TextBox 7">
            <a:extLst>
              <a:ext uri="{FF2B5EF4-FFF2-40B4-BE49-F238E27FC236}">
                <a16:creationId xmlns:a16="http://schemas.microsoft.com/office/drawing/2014/main" id="{C890C2FB-848F-4AB5-BD50-BB833D33C9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5650" y="3021013"/>
            <a:ext cx="446722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2400">
                <a:solidFill>
                  <a:srgbClr val="7030A0"/>
                </a:solidFill>
              </a:rPr>
              <a:t>What aspect/how are </a:t>
            </a:r>
          </a:p>
          <a:p>
            <a:pPr algn="ctr"/>
            <a:r>
              <a:rPr lang="en-US" altLang="en-US" sz="2400">
                <a:solidFill>
                  <a:srgbClr val="7030A0"/>
                </a:solidFill>
              </a:rPr>
              <a:t>you assessing global warming?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744</TotalTime>
  <Words>1372</Words>
  <Application>Microsoft Office PowerPoint</Application>
  <PresentationFormat>On-screen Show (4:3)</PresentationFormat>
  <Paragraphs>232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ＭＳ Ｐゴシック</vt:lpstr>
      <vt:lpstr>ＭＳ Ｐゴシック</vt:lpstr>
      <vt:lpstr>Arial</vt:lpstr>
      <vt:lpstr>Calibri</vt:lpstr>
      <vt:lpstr>Comic Sans MS</vt:lpstr>
      <vt:lpstr>Gill Sans MT</vt:lpstr>
      <vt:lpstr>Wingdings</vt:lpstr>
      <vt:lpstr>Office Theme</vt:lpstr>
      <vt:lpstr>BIOL 8700  Writing your Literature Review  and   Presenting your Journal Club Paper </vt:lpstr>
      <vt:lpstr>Literature Review (15%) </vt:lpstr>
      <vt:lpstr>Aim: lead readers to research gap</vt:lpstr>
      <vt:lpstr>Reading critically: Evaluate information and sources</vt:lpstr>
      <vt:lpstr>      Reading and Preparing to write      </vt:lpstr>
      <vt:lpstr>PowerPoint Presentation</vt:lpstr>
      <vt:lpstr>Reading critically: Dissect the research paper</vt:lpstr>
      <vt:lpstr>What is a research question</vt:lpstr>
      <vt:lpstr>Writing a Research Question</vt:lpstr>
      <vt:lpstr>Writing a Research Question</vt:lpstr>
      <vt:lpstr>How do I start? </vt:lpstr>
      <vt:lpstr>Hourglass method</vt:lpstr>
      <vt:lpstr>Hourglass method – Journal structure</vt:lpstr>
      <vt:lpstr>PowerPoint Presentation</vt:lpstr>
      <vt:lpstr>Depth and synthesis</vt:lpstr>
      <vt:lpstr>Writing style</vt:lpstr>
      <vt:lpstr>Outline information  to test the logical flow   </vt:lpstr>
      <vt:lpstr>End your literature review with  your novel research question</vt:lpstr>
      <vt:lpstr>PowerPoint Presentation</vt:lpstr>
      <vt:lpstr>Examples of literature reviews  on wattle </vt:lpstr>
      <vt:lpstr>PowerPoint Presentation</vt:lpstr>
      <vt:lpstr>JC Presentation: Aims</vt:lpstr>
      <vt:lpstr>Outline </vt:lpstr>
      <vt:lpstr>Outline </vt:lpstr>
      <vt:lpstr>Scientific Preparation </vt:lpstr>
      <vt:lpstr>Presentation style</vt:lpstr>
      <vt:lpstr>Examples of JC presentations on wattle to critique </vt:lpstr>
      <vt:lpstr>Examples of JC presentations on wattle to critique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BIOL 8700  JC Presentations</dc:title>
  <dc:creator>Camile Moray</dc:creator>
  <cp:lastModifiedBy>Rachael Remington</cp:lastModifiedBy>
  <cp:revision>91</cp:revision>
  <dcterms:created xsi:type="dcterms:W3CDTF">2016-02-11T04:50:04Z</dcterms:created>
  <dcterms:modified xsi:type="dcterms:W3CDTF">2021-08-09T10:58:53Z</dcterms:modified>
</cp:coreProperties>
</file>

<file path=docProps/thumbnail.jpeg>
</file>